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324" r:id="rId5"/>
    <p:sldId id="259" r:id="rId6"/>
    <p:sldId id="331" r:id="rId7"/>
    <p:sldId id="261" r:id="rId8"/>
    <p:sldId id="327" r:id="rId9"/>
    <p:sldId id="270" r:id="rId10"/>
    <p:sldId id="391" r:id="rId11"/>
    <p:sldId id="333" r:id="rId12"/>
    <p:sldId id="285" r:id="rId13"/>
    <p:sldId id="392" r:id="rId14"/>
    <p:sldId id="393" r:id="rId15"/>
    <p:sldId id="341" r:id="rId16"/>
    <p:sldId id="342" r:id="rId17"/>
    <p:sldId id="336" r:id="rId18"/>
    <p:sldId id="31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ase 2 Week 4" id="{E565D621-3968-4E1C-A65A-4C314F87EE41}">
          <p14:sldIdLst>
            <p14:sldId id="324"/>
            <p14:sldId id="259"/>
          </p14:sldIdLst>
        </p14:section>
        <p14:section name="Welcome &amp; Attendance" id="{199B80D8-949A-4CD7-9835-7B09F61C011D}">
          <p14:sldIdLst>
            <p14:sldId id="331"/>
            <p14:sldId id="261"/>
          </p14:sldIdLst>
        </p14:section>
        <p14:section name="Selection Process" id="{86B2967F-559F-4D65-B651-EC029BCAEE66}">
          <p14:sldIdLst/>
        </p14:section>
        <p14:section name="Executive Team &amp; All Roles" id="{EEFBE734-DC36-41D0-B03E-DB77F85D1433}">
          <p14:sldIdLst>
            <p14:sldId id="327"/>
            <p14:sldId id="270"/>
            <p14:sldId id="391"/>
          </p14:sldIdLst>
        </p14:section>
        <p14:section name="Employee Handbook" id="{A5AF9FD4-9502-4700-B51B-5BD547D21B2F}">
          <p14:sldIdLst>
            <p14:sldId id="333"/>
            <p14:sldId id="285"/>
            <p14:sldId id="392"/>
            <p14:sldId id="393"/>
          </p14:sldIdLst>
        </p14:section>
        <p14:section name="Resiliency Modules" id="{0FAC38A5-8E41-400F-B17A-D32C423A7658}">
          <p14:sldIdLst>
            <p14:sldId id="341"/>
            <p14:sldId id="342"/>
          </p14:sldIdLst>
        </p14:section>
        <p14:section name="Questions &amp; Wrap Up" id="{3FA24200-E876-4AAD-A0CD-A770562A1BBD}">
          <p14:sldIdLst>
            <p14:sldId id="336"/>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20D8D4-F8E6-CAA8-D1D4-4C8FDCC121FB}" name="Emily Pretzlaff" initials="EP" userId="S::epretzlaff@jacanada.org::1a10b1fd-1aca-46ec-af12-a7cb0e66498c" providerId="AD"/>
  <p188:author id="{3CF3DBFD-B2D7-6D31-FFB7-89353B3139BE}" name="Jennifer James" initials="JJ" userId="S::jjames@jacanada.org::4f37fda8-0366-4266-bdd5-bef169fdb7b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04D"/>
    <a:srgbClr val="00A0AF"/>
    <a:srgbClr val="E3E24F"/>
    <a:srgbClr val="008B9C"/>
    <a:srgbClr val="28708B"/>
    <a:srgbClr val="00C0CA"/>
    <a:srgbClr val="8FC440"/>
    <a:srgbClr val="99D9DF"/>
    <a:srgbClr val="285F74"/>
    <a:srgbClr val="007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4C0DBE-E149-4153-8A0F-1B6E57BEF0EC}" v="2" dt="2026-01-19T00:43:51.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4" autoAdjust="0"/>
    <p:restoredTop sz="71517" autoAdjust="0"/>
  </p:normalViewPr>
  <p:slideViewPr>
    <p:cSldViewPr snapToGrid="0">
      <p:cViewPr varScale="1">
        <p:scale>
          <a:sx n="69" d="100"/>
          <a:sy n="69" d="100"/>
        </p:scale>
        <p:origin x="1624" y="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AB59E-DEAF-EC42-AACC-760E2BDA85C8}" type="datetimeFigureOut">
              <a:rPr lang="en-US" smtClean="0"/>
              <a:t>1/18/2026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85358-D601-7D46-9F3D-398F8A79E014}" type="slidenum">
              <a:rPr lang="en-US" smtClean="0"/>
              <a:t>‹#›</a:t>
            </a:fld>
            <a:endParaRPr lang="en-US"/>
          </a:p>
        </p:txBody>
      </p:sp>
    </p:spTree>
    <p:extLst>
      <p:ext uri="{BB962C8B-B14F-4D97-AF65-F5344CB8AC3E}">
        <p14:creationId xmlns:p14="http://schemas.microsoft.com/office/powerpoint/2010/main" val="348581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CA" b="1" dirty="0">
                <a:cs typeface="Calibri"/>
              </a:rPr>
              <a:t>Ice breaker (15 min)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kern="1200" dirty="0">
                <a:solidFill>
                  <a:schemeClr val="tx1"/>
                </a:solidFill>
                <a:effectLst/>
                <a:latin typeface="+mn-lt"/>
                <a:ea typeface="+mn-ea"/>
                <a:cs typeface="+mn-cs"/>
              </a:rPr>
              <a:t>Choose 1 of the Leadership Ice Breakers </a:t>
            </a:r>
            <a:r>
              <a:rPr lang="en-US" b="0" dirty="0">
                <a:cs typeface="Calibri"/>
              </a:rPr>
              <a:t>from the </a:t>
            </a:r>
            <a:r>
              <a:rPr lang="en-CA" b="0" dirty="0">
                <a:cs typeface="Calibri"/>
              </a:rPr>
              <a:t>Team Builders and Ice Breakers</a:t>
            </a:r>
            <a:r>
              <a:rPr lang="en-CA" b="0" u="none" dirty="0">
                <a:solidFill>
                  <a:schemeClr val="bg2">
                    <a:lumMod val="10000"/>
                  </a:schemeClr>
                </a:solidFill>
              </a:rPr>
              <a:t> </a:t>
            </a:r>
            <a:r>
              <a:rPr lang="en-CA" b="0" dirty="0"/>
              <a:t>document </a:t>
            </a:r>
            <a:endParaRPr lang="en-US" sz="1200" b="0" i="0" kern="1200" dirty="0">
              <a:solidFill>
                <a:schemeClr val="tx1"/>
              </a:solidFill>
              <a:effectLst/>
              <a:latin typeface="+mn-lt"/>
              <a:ea typeface="+mn-ea"/>
              <a:cs typeface="+mn-cs"/>
            </a:endParaRPr>
          </a:p>
          <a:p>
            <a:pPr marL="171450" indent="-171450">
              <a:buFont typeface="Arial"/>
              <a:buChar char="•"/>
            </a:pPr>
            <a:r>
              <a:rPr lang="en-US" sz="1200" b="0" i="0" kern="1200" dirty="0">
                <a:solidFill>
                  <a:schemeClr val="tx1"/>
                </a:solidFill>
                <a:effectLst/>
                <a:latin typeface="+mn-lt"/>
                <a:ea typeface="+mn-ea"/>
                <a:cs typeface="+mn-cs"/>
              </a:rPr>
              <a:t>This will allow students to do something fun prior to the selection process and also provide a final opportunity to review important leadership qualities.</a:t>
            </a:r>
          </a:p>
          <a:p>
            <a:pPr marL="171450" indent="-171450">
              <a:buFont typeface="Arial"/>
              <a:buChar char="•"/>
            </a:pPr>
            <a:endParaRPr lang="en-US" sz="1200" b="0" i="0" kern="1200" dirty="0">
              <a:solidFill>
                <a:schemeClr val="tx1"/>
              </a:solidFill>
              <a:effectLst/>
              <a:latin typeface="+mn-lt"/>
              <a:ea typeface="+mn-ea"/>
              <a:cs typeface="+mn-cs"/>
            </a:endParaRPr>
          </a:p>
          <a:p>
            <a:pPr marL="0" indent="0">
              <a:buFont typeface="Arial"/>
              <a:buNone/>
            </a:pPr>
            <a:r>
              <a:rPr lang="en-US" sz="1200" b="1" i="0" kern="1200" dirty="0">
                <a:solidFill>
                  <a:schemeClr val="tx1"/>
                </a:solidFill>
                <a:effectLst/>
                <a:latin typeface="+mn-lt"/>
                <a:ea typeface="+mn-ea"/>
                <a:cs typeface="+mn-cs"/>
              </a:rPr>
              <a:t>Virtual facilitation note: </a:t>
            </a:r>
            <a:r>
              <a:rPr lang="en-US" sz="1200" b="0" i="0" kern="1200" dirty="0">
                <a:solidFill>
                  <a:schemeClr val="tx1"/>
                </a:solidFill>
                <a:effectLst/>
                <a:latin typeface="+mn-lt"/>
                <a:ea typeface="+mn-ea"/>
                <a:cs typeface="+mn-cs"/>
              </a:rPr>
              <a:t>Use the collaboration tool (i.e. Mural) assigned by your charter if you are delivering virtually. </a:t>
            </a:r>
          </a:p>
          <a:p>
            <a:pPr algn="l"/>
            <a:endParaRPr lang="en-US" b="0" dirty="0">
              <a:cs typeface="Calibri"/>
            </a:endParaRPr>
          </a:p>
          <a:p>
            <a:pPr marL="171450" indent="-171450">
              <a:buFont typeface="Arial"/>
              <a:buChar char="•"/>
            </a:pPr>
            <a:endParaRPr lang="en-CA" dirty="0">
              <a:cs typeface="Calibri"/>
            </a:endParaRPr>
          </a:p>
          <a:p>
            <a:endParaRPr lang="en-US" dirty="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4</a:t>
            </a:fld>
            <a:endParaRPr lang="en-US"/>
          </a:p>
        </p:txBody>
      </p:sp>
    </p:spTree>
    <p:extLst>
      <p:ext uri="{BB962C8B-B14F-4D97-AF65-F5344CB8AC3E}">
        <p14:creationId xmlns:p14="http://schemas.microsoft.com/office/powerpoint/2010/main" val="1583284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1AD33-E69C-EC74-114B-9D1FE12AD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4C945-83BF-9629-9FBC-E9A5515E0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7B2DF-39A2-AEC5-D3BF-3B8B3791AEAA}"/>
              </a:ext>
            </a:extLst>
          </p:cNvPr>
          <p:cNvSpPr>
            <a:spLocks noGrp="1"/>
          </p:cNvSpPr>
          <p:nvPr>
            <p:ph type="body" idx="1"/>
          </p:nvPr>
        </p:nvSpPr>
        <p:spPr/>
        <p:txBody>
          <a:bodyPr/>
          <a:lstStyle/>
          <a:p>
            <a:r>
              <a:rPr lang="en-US" b="1" i="0" dirty="0">
                <a:solidFill>
                  <a:srgbClr val="373A3C"/>
                </a:solidFill>
                <a:effectLst/>
                <a:latin typeface="Work Sans" pitchFamily="2" charset="0"/>
              </a:rPr>
              <a:t>Executive Team &amp; All Roles (30 min)</a:t>
            </a:r>
          </a:p>
          <a:p>
            <a:r>
              <a:rPr lang="en-US" b="1" dirty="0"/>
              <a:t>Agenda note: </a:t>
            </a:r>
            <a:r>
              <a:rPr lang="en-US" dirty="0"/>
              <a:t>You can move this to Week 5 if you have not yet completed your idea pitches.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Once the executive team is determined, you will work with department heads and remaining non-executives to determine where remaining stakeholders would fit best into the organization based on their self-assessment and their interest in the functional areas and roles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Non-executives migrate to the department in which they are interested.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Stakeholders then discuss possible positions with the department head and other interested stakeholders. Refer to the Org Chart with all Department Roles PDF.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Examples are given of possible positions, but stakeholders are able to take the initiative and develop their own personalized position – ultimately, each stakeholder in the company should have a role, function, and accountability (this also applies to advisors)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If a social media account is to be used for communications purposes outside of the weekly meetings (group chats,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emphasize the need for keeping all Company information/data and conversations private to only Company members, is to be reinforced.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62DFC36-ED92-1F6A-E2D4-4C4FCE24E2C3}"/>
              </a:ext>
            </a:extLst>
          </p:cNvPr>
          <p:cNvSpPr>
            <a:spLocks noGrp="1"/>
          </p:cNvSpPr>
          <p:nvPr>
            <p:ph type="sldNum" sz="quarter" idx="5"/>
          </p:nvPr>
        </p:nvSpPr>
        <p:spPr/>
        <p:txBody>
          <a:bodyPr/>
          <a:lstStyle/>
          <a:p>
            <a:fld id="{16D85358-D601-7D46-9F3D-398F8A79E014}" type="slidenum">
              <a:rPr lang="en-US" smtClean="0"/>
              <a:t>6</a:t>
            </a:fld>
            <a:endParaRPr lang="en-US"/>
          </a:p>
        </p:txBody>
      </p:sp>
    </p:spTree>
    <p:extLst>
      <p:ext uri="{BB962C8B-B14F-4D97-AF65-F5344CB8AC3E}">
        <p14:creationId xmlns:p14="http://schemas.microsoft.com/office/powerpoint/2010/main" val="1260886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3A3C"/>
                </a:solidFill>
                <a:effectLst/>
                <a:latin typeface="Work Sans" pitchFamily="2" charset="0"/>
              </a:rPr>
              <a:t>Executive Team &amp; All Roles (30 min)</a:t>
            </a:r>
          </a:p>
          <a:p>
            <a:pPr marL="171450" indent="-171450">
              <a:buFont typeface="Arial" panose="020B0604020202020204" pitchFamily="34" charset="0"/>
              <a:buChar char="•"/>
            </a:pPr>
            <a:r>
              <a:rPr lang="en-US" dirty="0"/>
              <a:t>Refer to the Organization Structure Template PDF. </a:t>
            </a:r>
          </a:p>
          <a:p>
            <a:pPr marL="171450" indent="-171450">
              <a:buFont typeface="Arial" panose="020B0604020202020204" pitchFamily="34" charset="0"/>
              <a:buChar char="•"/>
            </a:pPr>
            <a:r>
              <a:rPr lang="en-US" dirty="0"/>
              <a:t>This should be finalized and mapped out before the end of this meeting. </a:t>
            </a:r>
          </a:p>
        </p:txBody>
      </p:sp>
      <p:sp>
        <p:nvSpPr>
          <p:cNvPr id="4" name="Slide Number Placeholder 3"/>
          <p:cNvSpPr>
            <a:spLocks noGrp="1"/>
          </p:cNvSpPr>
          <p:nvPr>
            <p:ph type="sldNum" sz="quarter" idx="5"/>
          </p:nvPr>
        </p:nvSpPr>
        <p:spPr/>
        <p:txBody>
          <a:bodyPr/>
          <a:lstStyle/>
          <a:p>
            <a:fld id="{16D85358-D601-7D46-9F3D-398F8A79E014}" type="slidenum">
              <a:rPr lang="en-US" smtClean="0"/>
              <a:t>7</a:t>
            </a:fld>
            <a:endParaRPr lang="en-US"/>
          </a:p>
        </p:txBody>
      </p:sp>
    </p:spTree>
    <p:extLst>
      <p:ext uri="{BB962C8B-B14F-4D97-AF65-F5344CB8AC3E}">
        <p14:creationId xmlns:p14="http://schemas.microsoft.com/office/powerpoint/2010/main" val="2706579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Employee Handbook(15 mins)</a:t>
            </a:r>
          </a:p>
          <a:p>
            <a:r>
              <a:rPr lang="en-US" b="1" dirty="0"/>
              <a:t>Agenda note: </a:t>
            </a:r>
            <a:r>
              <a:rPr lang="en-US" b="0" dirty="0"/>
              <a:t>You can move this to Week 5 if you have not completed your idea pitches. </a:t>
            </a:r>
          </a:p>
          <a:p>
            <a:pPr marL="171450" indent="-171450">
              <a:buFont typeface="Arial" panose="020B0604020202020204" pitchFamily="34" charset="0"/>
              <a:buChar char="•"/>
            </a:pPr>
            <a:r>
              <a:rPr lang="en-US" b="0" dirty="0"/>
              <a:t>Define what an employee handbook is and discuss its purpose. </a:t>
            </a:r>
            <a:endParaRPr lang="en-US" b="1" dirty="0"/>
          </a:p>
          <a:p>
            <a:endParaRPr lang="en-US" b="1" dirty="0"/>
          </a:p>
        </p:txBody>
      </p:sp>
      <p:sp>
        <p:nvSpPr>
          <p:cNvPr id="4" name="Slide Number Placeholder 3"/>
          <p:cNvSpPr>
            <a:spLocks noGrp="1"/>
          </p:cNvSpPr>
          <p:nvPr>
            <p:ph type="sldNum" sz="quarter" idx="5"/>
          </p:nvPr>
        </p:nvSpPr>
        <p:spPr/>
        <p:txBody>
          <a:bodyPr/>
          <a:lstStyle/>
          <a:p>
            <a:fld id="{16D85358-D601-7D46-9F3D-398F8A79E014}" type="slidenum">
              <a:rPr lang="en-US" smtClean="0"/>
              <a:t>9</a:t>
            </a:fld>
            <a:endParaRPr lang="en-US"/>
          </a:p>
        </p:txBody>
      </p:sp>
    </p:spTree>
    <p:extLst>
      <p:ext uri="{BB962C8B-B14F-4D97-AF65-F5344CB8AC3E}">
        <p14:creationId xmlns:p14="http://schemas.microsoft.com/office/powerpoint/2010/main" val="313427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Employee Handbook(15 mins)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Take the time to introduce briefly the </a:t>
            </a:r>
            <a:r>
              <a:rPr lang="en-US" sz="1200" b="0" i="0" u="none" strike="noStrike" kern="1200" dirty="0">
                <a:solidFill>
                  <a:schemeClr val="tx1"/>
                </a:solidFill>
                <a:effectLst/>
                <a:latin typeface="+mn-lt"/>
                <a:ea typeface="+mn-ea"/>
                <a:cs typeface="+mn-cs"/>
              </a:rPr>
              <a:t>Employee Handbook Template</a:t>
            </a:r>
            <a:r>
              <a:rPr lang="en-US" sz="1200" b="0" i="0" kern="1200" dirty="0">
                <a:solidFill>
                  <a:schemeClr val="tx1"/>
                </a:solidFill>
                <a:effectLst/>
                <a:latin typeface="+mn-lt"/>
                <a:ea typeface="+mn-ea"/>
                <a:cs typeface="+mn-cs"/>
              </a:rPr>
              <a:t> (and advise students to consider how they will modify the handbook to meet their company requirements).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See the next slide to review as a group the </a:t>
            </a:r>
            <a:r>
              <a:rPr lang="en-US" sz="1200" b="0" i="0" u="none" strike="noStrike" kern="1200" dirty="0">
                <a:solidFill>
                  <a:schemeClr val="tx1"/>
                </a:solidFill>
                <a:effectLst/>
                <a:latin typeface="+mn-lt"/>
                <a:ea typeface="+mn-ea"/>
                <a:cs typeface="+mn-cs"/>
              </a:rPr>
              <a:t>Code of Ethics</a:t>
            </a:r>
            <a:r>
              <a:rPr lang="en-US" sz="1200" b="0" i="0" kern="1200" dirty="0">
                <a:solidFill>
                  <a:schemeClr val="tx1"/>
                </a:solidFill>
                <a:effectLst/>
                <a:latin typeface="+mn-lt"/>
                <a:ea typeface="+mn-ea"/>
                <a:cs typeface="+mn-cs"/>
              </a:rPr>
              <a:t> and Test of Disclosure elements contained in the handbook to emphasize their importance.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VP of HR will oversee the creation of the Employee Handbook, which will be due in Week 6. The VP of HR will collect the signed Code of Ethics agreement to keep as a record.</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10</a:t>
            </a:fld>
            <a:endParaRPr lang="en-US"/>
          </a:p>
        </p:txBody>
      </p:sp>
    </p:spTree>
    <p:extLst>
      <p:ext uri="{BB962C8B-B14F-4D97-AF65-F5344CB8AC3E}">
        <p14:creationId xmlns:p14="http://schemas.microsoft.com/office/powerpoint/2010/main" val="2353411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Employee Handbook(15 mins)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Review as a group the </a:t>
            </a:r>
            <a:r>
              <a:rPr lang="en-US" sz="1200" b="0" i="0" u="none" strike="noStrike" kern="1200" dirty="0">
                <a:solidFill>
                  <a:schemeClr val="tx1"/>
                </a:solidFill>
                <a:effectLst/>
                <a:latin typeface="+mn-lt"/>
                <a:ea typeface="+mn-ea"/>
                <a:cs typeface="+mn-cs"/>
              </a:rPr>
              <a:t>Code of Ethics</a:t>
            </a:r>
            <a:r>
              <a:rPr lang="en-US" sz="1200" b="0" i="0" kern="1200" dirty="0">
                <a:solidFill>
                  <a:schemeClr val="tx1"/>
                </a:solidFill>
                <a:effectLst/>
                <a:latin typeface="+mn-lt"/>
                <a:ea typeface="+mn-ea"/>
                <a:cs typeface="+mn-cs"/>
              </a:rPr>
              <a:t> and Test of Disclosure elements contained in the handbook to emphasize their importance.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VP of HR will oversee the creation of the Employee Handbook, which will be due in Week 6. The VP of HR will collect the signed Code of Ethics agreement to keep as a record.</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11</a:t>
            </a:fld>
            <a:endParaRPr lang="en-US"/>
          </a:p>
        </p:txBody>
      </p:sp>
    </p:spTree>
    <p:extLst>
      <p:ext uri="{BB962C8B-B14F-4D97-AF65-F5344CB8AC3E}">
        <p14:creationId xmlns:p14="http://schemas.microsoft.com/office/powerpoint/2010/main" val="1608096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Company Program Resiliency Modules (10 min)</a:t>
            </a:r>
          </a:p>
          <a:p>
            <a:pPr marL="171450" indent="-171450">
              <a:buFont typeface="Arial" panose="020B0604020202020204" pitchFamily="34" charset="0"/>
              <a:buChar char="•"/>
            </a:pPr>
            <a:r>
              <a:rPr lang="en-US" dirty="0"/>
              <a:t>Using the Company Program Resiliency Modules advisor guide, follow the instructions to guide students through the activities and discussions for Phase 2.</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13</a:t>
            </a:fld>
            <a:endParaRPr lang="en-US"/>
          </a:p>
        </p:txBody>
      </p:sp>
    </p:spTree>
    <p:extLst>
      <p:ext uri="{BB962C8B-B14F-4D97-AF65-F5344CB8AC3E}">
        <p14:creationId xmlns:p14="http://schemas.microsoft.com/office/powerpoint/2010/main" val="4008909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Wrap-Up (5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Congratulate students on successful elections and forming their teams. This is a great accomplishment.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Create an opening for students to ask any questions about the meeting prior to wrapping up.</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Review the next steps with students: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Encourage students, especially the Management Team, to visit JA Campus and review the Department Responsibilities document as well as the resources available by department in preparation for Phase 3: Build.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CA" b="1" dirty="0"/>
              <a:t>Advisors:</a:t>
            </a:r>
            <a:endParaRPr lang="en-CA" dirty="0">
              <a:cs typeface="Calibri" panose="020F0502020204030204"/>
            </a:endParaRPr>
          </a:p>
          <a:p>
            <a:pPr marL="171450" indent="-171450">
              <a:buFont typeface="Arial" panose="020B0604020202020204" pitchFamily="34" charset="0"/>
              <a:buChar char="•"/>
            </a:pPr>
            <a:r>
              <a:rPr lang="en-CA" dirty="0"/>
              <a:t>Gather attendance records and any outstanding forms to share with the local JA Charter office.</a:t>
            </a:r>
            <a:endParaRPr lang="en-CA" dirty="0">
              <a:cs typeface="Calibri"/>
            </a:endParaRPr>
          </a:p>
          <a:p>
            <a:pPr marL="171450" indent="-171450">
              <a:buFont typeface="Arial" panose="020B0604020202020204" pitchFamily="34" charset="0"/>
              <a:buChar char="•"/>
            </a:pPr>
            <a:r>
              <a:rPr lang="en-CA" dirty="0">
                <a:cs typeface="Calibri"/>
              </a:rPr>
              <a:t>If you were not able to cover any material, make a note and move it to your next meeting.</a:t>
            </a:r>
          </a:p>
          <a:p>
            <a:pPr marL="171450" indent="-171450">
              <a:buFont typeface="Arial" panose="020B0604020202020204" pitchFamily="34" charset="0"/>
              <a:buChar char="•"/>
            </a:pPr>
            <a:r>
              <a:rPr lang="en-CA" dirty="0"/>
              <a:t>Address any questions, concerns or feedback to your Company Program Manager.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Review Department Responsibilities and the Record Keeping Tool in preparation for the next phase. </a:t>
            </a:r>
            <a:endParaRPr lang="en-CA" dirty="0"/>
          </a:p>
          <a:p>
            <a:pPr marL="171450" indent="-171450">
              <a:buFont typeface="Arial" panose="020B0604020202020204" pitchFamily="34" charset="0"/>
              <a:buChar char="•"/>
            </a:pPr>
            <a:endParaRPr lang="en-CA" dirty="0">
              <a:cs typeface="Calibri"/>
            </a:endParaRPr>
          </a:p>
          <a:p>
            <a:pPr marL="0" indent="0">
              <a:buFont typeface="Arial" panose="020B0604020202020204" pitchFamily="34" charset="0"/>
              <a:buNone/>
            </a:pPr>
            <a:r>
              <a:rPr lang="en-CA" b="1" dirty="0">
                <a:cs typeface="Calibri"/>
              </a:rPr>
              <a:t>Executive Team Training (Outside of Regular Hours):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Learning opportunity for the student executives to attend and led by the local JA Charter. Check with your Company Program manager for more information. </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15</a:t>
            </a:fld>
            <a:endParaRPr lang="en-US"/>
          </a:p>
        </p:txBody>
      </p:sp>
    </p:spTree>
    <p:extLst>
      <p:ext uri="{BB962C8B-B14F-4D97-AF65-F5344CB8AC3E}">
        <p14:creationId xmlns:p14="http://schemas.microsoft.com/office/powerpoint/2010/main" val="1622583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285F74"/>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4" name="Title 10">
            <a:extLst>
              <a:ext uri="{FF2B5EF4-FFF2-40B4-BE49-F238E27FC236}">
                <a16:creationId xmlns:a16="http://schemas.microsoft.com/office/drawing/2014/main" id="{49A8F688-ABE2-054B-9EE6-AAB2E2ABBDCC}"/>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
        <p:nvSpPr>
          <p:cNvPr id="5" name="Text Placeholder 12">
            <a:extLst>
              <a:ext uri="{FF2B5EF4-FFF2-40B4-BE49-F238E27FC236}">
                <a16:creationId xmlns:a16="http://schemas.microsoft.com/office/drawing/2014/main" id="{3E702300-2594-1644-AC79-9839139BBFD7}"/>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Tree>
    <p:extLst>
      <p:ext uri="{BB962C8B-B14F-4D97-AF65-F5344CB8AC3E}">
        <p14:creationId xmlns:p14="http://schemas.microsoft.com/office/powerpoint/2010/main" val="313957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
        <p:nvSpPr>
          <p:cNvPr id="11" name="Text Placeholder 12">
            <a:extLst>
              <a:ext uri="{FF2B5EF4-FFF2-40B4-BE49-F238E27FC236}">
                <a16:creationId xmlns:a16="http://schemas.microsoft.com/office/drawing/2014/main" id="{37490AB7-3679-0C9A-994B-55BDB0BC6BE3}"/>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A6576D48-A798-7969-B577-62BA4963A57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10011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8D208BFE-CDD0-CE01-1EBC-4DCCDC4674A0}"/>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B943D214-9729-1A9C-ECA5-3EEB7E035581}"/>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454869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
        <p:nvSpPr>
          <p:cNvPr id="11" name="Text Placeholder 12">
            <a:extLst>
              <a:ext uri="{FF2B5EF4-FFF2-40B4-BE49-F238E27FC236}">
                <a16:creationId xmlns:a16="http://schemas.microsoft.com/office/drawing/2014/main" id="{88B6F37E-35E0-8810-3F1D-92237B4A636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768EE3E6-E0CA-07FE-35F3-E8797FEBF61B}"/>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1760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3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8B22BC52-3518-70E8-32AD-DB4AA1CFE1C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39BA2CBB-3015-C37C-E8D2-D55554E9218C}"/>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4255626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4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36D90E75-0AF9-24B6-624B-56257C74489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FD192B4A-1ABB-5166-B8F2-F13FD3F0A650}"/>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1F1EE5AB-600B-2F52-21C2-E568D0B1076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1530676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A734D38A-EAE0-BA42-A326-FAB56B5347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9E8A499D-4F6C-AEB3-986F-79D0780DCB21}"/>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7966AF4A-EFF2-A26A-22EF-6C7F49AE897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61100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F06AF4E3-B8F1-07D1-168D-3153AA41F05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36CE66C1-D76A-182B-8BFD-FD5731E1D3DD}"/>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8" name="Graphic 7">
            <a:extLst>
              <a:ext uri="{FF2B5EF4-FFF2-40B4-BE49-F238E27FC236}">
                <a16:creationId xmlns:a16="http://schemas.microsoft.com/office/drawing/2014/main" id="{9A770CBC-1DC8-6171-B94B-2884CBA23E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2209755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1BFBFA4D-C84B-E445-8D45-DA568C7253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73F78AF7-865C-2CDB-9008-4BA42278337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4715DBA8-9F9C-BBE2-069C-A997D58744C8}"/>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040616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2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5A36B0D2-076B-6C7B-4992-3B5B0EBC179A}"/>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41C0AB5A-75BE-5E3A-7128-20AD485578B9}"/>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E17C8D75-3B64-F0AD-1E36-31F291E8F2C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903534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2B346D8C-600C-4B43-BAF5-361A3219A5D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63D5B8A1-1F5B-F183-7F63-0EE99DC1E744}"/>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A1888FC-F9DB-9D56-2A3B-1648E920FF6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2911175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663B-897F-36B2-7357-0A717196EE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717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0" name="Text Placeholder 12">
            <a:extLst>
              <a:ext uri="{FF2B5EF4-FFF2-40B4-BE49-F238E27FC236}">
                <a16:creationId xmlns:a16="http://schemas.microsoft.com/office/drawing/2014/main" id="{E63BD2E8-8758-340F-0C88-A88540518AE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F112F5F-9231-0914-12D0-91F366503C5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D906A3E2-F040-965A-5296-D5B6114A817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343385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5_Custom Layout">
    <p:bg>
      <p:bgPr>
        <a:solidFill>
          <a:srgbClr val="285F74"/>
        </a:solidFill>
        <a:effectLst/>
      </p:bgPr>
    </p:bg>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424A63F0-BD65-3741-25BF-37FC453212BF}"/>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pic>
        <p:nvPicPr>
          <p:cNvPr id="4" name="Graphic 3">
            <a:extLst>
              <a:ext uri="{FF2B5EF4-FFF2-40B4-BE49-F238E27FC236}">
                <a16:creationId xmlns:a16="http://schemas.microsoft.com/office/drawing/2014/main" id="{B4843AE7-9F15-240C-1CDA-948CAC6DC04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
        <p:nvSpPr>
          <p:cNvPr id="5" name="Text Placeholder 12">
            <a:extLst>
              <a:ext uri="{FF2B5EF4-FFF2-40B4-BE49-F238E27FC236}">
                <a16:creationId xmlns:a16="http://schemas.microsoft.com/office/drawing/2014/main" id="{C4D84B0C-947B-EB05-0F37-FE42F301492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2131361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bg>
      <p:bgPr>
        <a:solidFill>
          <a:srgbClr val="00A0AF"/>
        </a:solidFill>
        <a:effectLst/>
      </p:bgPr>
    </p:bg>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285DDF97-3412-B39C-9B04-22AAA6A75CC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33E743D7-49EB-0CDF-E35E-E6627B96892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0" name="Graphic 9">
            <a:extLst>
              <a:ext uri="{FF2B5EF4-FFF2-40B4-BE49-F238E27FC236}">
                <a16:creationId xmlns:a16="http://schemas.microsoft.com/office/drawing/2014/main" id="{B4A9BFCD-DC6F-A729-EBED-31BE4F11EAF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236654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rgbClr val="22404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B1F5509F-FD5B-C545-E977-A4BD9430D5A2}"/>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E6AA37B9-0CF3-EB27-2EAC-54954542308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B7EE5915-1D11-98E9-B254-159F1D19BA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9164692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 1">
    <p:bg>
      <p:bgPr>
        <a:solidFill>
          <a:srgbClr val="00763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CE9B64A6-1625-6C96-2F53-92E6ED02E63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D7670AF8-12F8-DCE4-011D-9FAC44539C1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EF4737E8-5427-9414-9B1D-D57E43C93A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6405640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28708B"/>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93A04561-1103-432E-9EAF-C4F152B65089}"/>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58D4296A-7CA2-A9B0-B51C-3A238F13295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44A05B32-1186-7747-CD99-4AB74F9EC96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194655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008B9C"/>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EDB5222F-73B5-5B98-9188-3A83F6A8549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8C198C62-A8AF-FAA3-548F-21C78852E25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0CA65ECE-1C2D-7A20-1BC7-E8CB217E8A8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3207222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Custom Layout">
    <p:bg>
      <p:bgPr>
        <a:solidFill>
          <a:srgbClr val="99D9DF"/>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B906BC3-6D2A-1FB0-3033-154DF56134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2540" y="2271498"/>
            <a:ext cx="3374079" cy="4152717"/>
          </a:xfrm>
          <a:prstGeom prst="rect">
            <a:avLst/>
          </a:prstGeom>
        </p:spPr>
      </p:pic>
      <p:sp>
        <p:nvSpPr>
          <p:cNvPr id="5" name="Title 8">
            <a:extLst>
              <a:ext uri="{FF2B5EF4-FFF2-40B4-BE49-F238E27FC236}">
                <a16:creationId xmlns:a16="http://schemas.microsoft.com/office/drawing/2014/main" id="{348D27A5-565B-1D67-63BF-DFA017975155}"/>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09AF7653-5EB6-497B-5869-1D5120CBA783}"/>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108410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rgbClr val="8FC440"/>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81F89483-5940-ADE0-61FD-6D7DD91C40D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BB2EF260-ACF1-9137-BEDE-5CFB837C3177}"/>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9610F41B-58EC-39F9-4FE8-66A80333BC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7938490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7346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00A0AF"/>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DB46E251-E0DB-149F-49A3-A4684297942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985300FD-0582-590B-94B2-72A10E888E18}"/>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9397955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9_Custom Layou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970D9F-35B9-7BEC-30C5-B4B6110141EA}"/>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dirty="0"/>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dirty="0"/>
              <a:t>Bullet</a:t>
            </a:r>
          </a:p>
          <a:p>
            <a:pPr lvl="0"/>
            <a:r>
              <a:rPr lang="en-US" dirty="0"/>
              <a:t>Bullet</a:t>
            </a:r>
          </a:p>
          <a:p>
            <a:pPr lvl="0"/>
            <a:r>
              <a:rPr lang="en-US" dirty="0"/>
              <a:t>Bullet</a:t>
            </a:r>
          </a:p>
          <a:p>
            <a:pPr lvl="0"/>
            <a:endParaRPr lang="en-US" dirty="0"/>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77240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0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1FC03-BAE8-08F8-C03C-D7069F68E35D}"/>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dirty="0"/>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dirty="0"/>
              <a:t>Bullet</a:t>
            </a:r>
          </a:p>
          <a:p>
            <a:pPr lvl="0"/>
            <a:r>
              <a:rPr lang="en-US" dirty="0"/>
              <a:t>Bullet</a:t>
            </a:r>
          </a:p>
          <a:p>
            <a:pPr lvl="0"/>
            <a:r>
              <a:rPr lang="en-US" dirty="0"/>
              <a:t>Bullet</a:t>
            </a:r>
          </a:p>
          <a:p>
            <a:pPr lvl="0"/>
            <a:endParaRPr lang="en-US" dirty="0"/>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014468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2837168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7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0211E-2822-F6E4-9E47-8530169BBCF3}"/>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2511088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_Custom Layout">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F7D-3941-12DC-810F-C3DB800628DC}"/>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9161420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B342B9-65A1-2083-915F-DF26F9E20E09}"/>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1E6F3F-CC5A-17A2-AB27-2533E9676D68}"/>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C00F4D4D-234C-DC96-E45D-A35FF93EC2B5}"/>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3CC16D69-EAED-6E9D-70A8-6FD8E949DD7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5889374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4588DF-DD4D-296E-96AB-7D517E33A548}"/>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F0C53CEF-35DC-6A4A-11C9-A55FD77F09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F6ED634F-7A6F-0AC6-A4A3-56AD113C10D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E388729D-D91D-E69F-98C1-F3C79F7A0C7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4269989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E7D934-1618-9801-03A7-4A110FB8EA52}"/>
              </a:ext>
            </a:extLst>
          </p:cNvPr>
          <p:cNvSpPr/>
          <p:nvPr userDrawn="1"/>
        </p:nvSpPr>
        <p:spPr>
          <a:xfrm>
            <a:off x="0" y="2"/>
            <a:ext cx="12192000"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6FF4003-049E-5A04-C140-B77410C89FA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D74C888C-8BD2-6411-3A89-C8BF49B09D11}"/>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1AB92089-88D7-430E-BB38-7DDABB20C5E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1814848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6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81B9CB-EB68-69E6-E692-6DA920C2BFDA}"/>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EE09B8-B0BA-DB7B-EAFF-8A561969FA0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0707B934-FFD3-B316-41DB-77161F21FE72}"/>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78F9B069-2707-4187-1827-09471AC7675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6345" y="693864"/>
            <a:ext cx="497491" cy="612297"/>
          </a:xfrm>
          <a:prstGeom prst="rect">
            <a:avLst/>
          </a:prstGeom>
        </p:spPr>
      </p:pic>
    </p:spTree>
    <p:extLst>
      <p:ext uri="{BB962C8B-B14F-4D97-AF65-F5344CB8AC3E}">
        <p14:creationId xmlns:p14="http://schemas.microsoft.com/office/powerpoint/2010/main" val="743653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bg1"/>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2" name="Rectangle 11">
            <a:extLst>
              <a:ext uri="{FF2B5EF4-FFF2-40B4-BE49-F238E27FC236}">
                <a16:creationId xmlns:a16="http://schemas.microsoft.com/office/drawing/2014/main" id="{E7242CD6-04C4-2567-F49F-5126DCB3CEE8}"/>
              </a:ext>
            </a:extLst>
          </p:cNvPr>
          <p:cNvSpPr/>
          <p:nvPr userDrawn="1"/>
        </p:nvSpPr>
        <p:spPr>
          <a:xfrm>
            <a:off x="5504686" y="2"/>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4" name="Title 8">
            <a:extLst>
              <a:ext uri="{FF2B5EF4-FFF2-40B4-BE49-F238E27FC236}">
                <a16:creationId xmlns:a16="http://schemas.microsoft.com/office/drawing/2014/main" id="{69A2698E-9B81-C284-B9BF-7E104E970ACC}"/>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06976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22404D"/>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6509D7F2-2F4F-57F9-E060-B1A34EBA2E14}"/>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F5FD8CB4-4811-AFEC-359E-1EDA61B8130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4910512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8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2353" y="-32677"/>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50"/>
            <a:ext cx="395211" cy="486414"/>
          </a:xfrm>
          <a:prstGeom prst="rect">
            <a:avLst/>
          </a:prstGeom>
        </p:spPr>
      </p:pic>
      <p:sp>
        <p:nvSpPr>
          <p:cNvPr id="8" name="Text Placeholder 12">
            <a:extLst>
              <a:ext uri="{FF2B5EF4-FFF2-40B4-BE49-F238E27FC236}">
                <a16:creationId xmlns:a16="http://schemas.microsoft.com/office/drawing/2014/main" id="{3C6D7603-93E3-4C7E-76CC-D2605E2E1B51}"/>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A80D8C5-48C5-A009-1000-746DA2532B19}"/>
              </a:ext>
            </a:extLst>
          </p:cNvPr>
          <p:cNvSpPr/>
          <p:nvPr userDrawn="1"/>
        </p:nvSpPr>
        <p:spPr>
          <a:xfrm>
            <a:off x="0" y="0"/>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2C27CD4-F690-5014-5264-2F97E2DAF81B}"/>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94514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2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DFBBF0AE-84AE-262E-63B0-27BABEE37615}"/>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2414940-C585-4B1B-903A-39CF55A54468}"/>
              </a:ext>
            </a:extLst>
          </p:cNvPr>
          <p:cNvSpPr/>
          <p:nvPr userDrawn="1"/>
        </p:nvSpPr>
        <p:spPr>
          <a:xfrm>
            <a:off x="5504686" y="2"/>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6F314FB-15C1-1BB2-8061-5A43FE39DCAE}"/>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304504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2" y="6230225"/>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975912C9-A6EC-920B-A06C-5A82D8083D3F}"/>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BA78C20-DFB6-A1A0-674A-4BB1BB0E2D55}"/>
              </a:ext>
            </a:extLst>
          </p:cNvPr>
          <p:cNvSpPr/>
          <p:nvPr userDrawn="1"/>
        </p:nvSpPr>
        <p:spPr>
          <a:xfrm>
            <a:off x="0" y="0"/>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BBF36415-7D3C-3C0B-A482-399EB5D0226E}"/>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21121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C895EB1E-6385-4CB4-3D6E-5BF831886BAF}"/>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273843D9-04BC-0FC4-D570-722DA9911E93}"/>
              </a:ext>
            </a:extLst>
          </p:cNvPr>
          <p:cNvSpPr/>
          <p:nvPr userDrawn="1"/>
        </p:nvSpPr>
        <p:spPr>
          <a:xfrm>
            <a:off x="5504686" y="2"/>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9887C384-34E8-F674-EA6A-5CA2BB72B7A2}"/>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9145409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9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715888"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38667" y="6230225"/>
            <a:ext cx="395211" cy="486414"/>
          </a:xfrm>
          <a:prstGeom prst="rect">
            <a:avLst/>
          </a:prstGeom>
        </p:spPr>
      </p:pic>
      <p:sp>
        <p:nvSpPr>
          <p:cNvPr id="8" name="Text Placeholder 12">
            <a:extLst>
              <a:ext uri="{FF2B5EF4-FFF2-40B4-BE49-F238E27FC236}">
                <a16:creationId xmlns:a16="http://schemas.microsoft.com/office/drawing/2014/main" id="{9C441163-68C0-FE4B-D6D1-9611D8E95589}"/>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8B94111-AB34-BC9B-07DF-76665EE90CE0}"/>
              </a:ext>
            </a:extLst>
          </p:cNvPr>
          <p:cNvSpPr/>
          <p:nvPr userDrawn="1"/>
        </p:nvSpPr>
        <p:spPr>
          <a:xfrm>
            <a:off x="0" y="0"/>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000F7503-EE76-2F57-D80C-96B0DA0B0158}"/>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102615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AE83672A-8A2F-2AC5-1276-B97883B42826}"/>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4CAAFDA8-08CC-93E1-76AD-82149E75BFA5}"/>
              </a:ext>
            </a:extLst>
          </p:cNvPr>
          <p:cNvSpPr/>
          <p:nvPr userDrawn="1"/>
        </p:nvSpPr>
        <p:spPr>
          <a:xfrm>
            <a:off x="5504686" y="2"/>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5643C1F2-F0C7-59BD-955F-63A59D383386}"/>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742316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1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3267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46"/>
            <a:ext cx="395211" cy="486414"/>
          </a:xfrm>
          <a:prstGeom prst="rect">
            <a:avLst/>
          </a:prstGeom>
        </p:spPr>
      </p:pic>
      <p:sp>
        <p:nvSpPr>
          <p:cNvPr id="11" name="Text Placeholder 12">
            <a:extLst>
              <a:ext uri="{FF2B5EF4-FFF2-40B4-BE49-F238E27FC236}">
                <a16:creationId xmlns:a16="http://schemas.microsoft.com/office/drawing/2014/main" id="{61E154DA-5E82-DD10-8840-60E3760D994B}"/>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2" name="Rectangle 11">
            <a:extLst>
              <a:ext uri="{FF2B5EF4-FFF2-40B4-BE49-F238E27FC236}">
                <a16:creationId xmlns:a16="http://schemas.microsoft.com/office/drawing/2014/main" id="{927EC437-D42B-620B-CECC-09E35884FF18}"/>
              </a:ext>
            </a:extLst>
          </p:cNvPr>
          <p:cNvSpPr/>
          <p:nvPr userDrawn="1"/>
        </p:nvSpPr>
        <p:spPr>
          <a:xfrm>
            <a:off x="0" y="0"/>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6" name="Title 8">
            <a:extLst>
              <a:ext uri="{FF2B5EF4-FFF2-40B4-BE49-F238E27FC236}">
                <a16:creationId xmlns:a16="http://schemas.microsoft.com/office/drawing/2014/main" id="{D53B0891-4617-0F4B-C8BF-BD93123DCD87}"/>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9818346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3F3CAE27-71EA-48AB-DF10-D9F55DD4BB68}"/>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6B896A0-C008-4342-DA06-B76690010D93}"/>
              </a:ext>
            </a:extLst>
          </p:cNvPr>
          <p:cNvSpPr/>
          <p:nvPr userDrawn="1"/>
        </p:nvSpPr>
        <p:spPr>
          <a:xfrm>
            <a:off x="5504686" y="2"/>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3EBDE2A-05E6-A0BC-20ED-BACA9DB76140}"/>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693861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2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230225"/>
            <a:ext cx="395211" cy="486414"/>
          </a:xfrm>
          <a:prstGeom prst="rect">
            <a:avLst/>
          </a:prstGeom>
        </p:spPr>
      </p:pic>
      <p:sp>
        <p:nvSpPr>
          <p:cNvPr id="18" name="Text Placeholder 12">
            <a:extLst>
              <a:ext uri="{FF2B5EF4-FFF2-40B4-BE49-F238E27FC236}">
                <a16:creationId xmlns:a16="http://schemas.microsoft.com/office/drawing/2014/main" id="{5FCC12C0-D464-651F-3E29-EFAB98AC4E44}"/>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9" name="Rectangle 18">
            <a:extLst>
              <a:ext uri="{FF2B5EF4-FFF2-40B4-BE49-F238E27FC236}">
                <a16:creationId xmlns:a16="http://schemas.microsoft.com/office/drawing/2014/main" id="{2275CF59-E330-3950-D290-53C59DFA11EE}"/>
              </a:ext>
            </a:extLst>
          </p:cNvPr>
          <p:cNvSpPr/>
          <p:nvPr userDrawn="1"/>
        </p:nvSpPr>
        <p:spPr>
          <a:xfrm>
            <a:off x="0" y="0"/>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20" name="Title 8">
            <a:extLst>
              <a:ext uri="{FF2B5EF4-FFF2-40B4-BE49-F238E27FC236}">
                <a16:creationId xmlns:a16="http://schemas.microsoft.com/office/drawing/2014/main" id="{456E3D6A-E8C1-5276-84E9-1DE2C24B881C}"/>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554585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285F74"/>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C28E7E2-FFC0-7A18-D5D6-D6DB163E72B9}"/>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8" name="Rectangle 7">
            <a:extLst>
              <a:ext uri="{FF2B5EF4-FFF2-40B4-BE49-F238E27FC236}">
                <a16:creationId xmlns:a16="http://schemas.microsoft.com/office/drawing/2014/main" id="{AEB70D64-867F-8C83-05D7-90CD0B49E5D9}"/>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D8FAA974-D91E-D798-018F-170F91810846}"/>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8D1C8BB0-9196-165E-EF6A-53426F103B7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819054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99D9D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F349D823-E3AC-7025-6870-C6A4A4B4B950}"/>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3FF93BB-8726-446C-6B61-ADF8C8A23BF5}"/>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4211560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0AF"/>
        </a:solidFill>
        <a:effectLst/>
      </p:bgPr>
    </p:bg>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ACCDBDAD-CAFE-60FD-747B-C3CA20479CD3}"/>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B1CD2932-DD29-3C81-1322-D0003E7C3871}"/>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8" name="Title 8">
            <a:extLst>
              <a:ext uri="{FF2B5EF4-FFF2-40B4-BE49-F238E27FC236}">
                <a16:creationId xmlns:a16="http://schemas.microsoft.com/office/drawing/2014/main" id="{E84BDBB0-1B94-9B0C-72D8-8B22532428B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C3AAE460-6668-DF2E-A01C-78F0ABE77E9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59100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285F74"/>
        </a:solidFill>
        <a:effectLst/>
      </p:bgPr>
    </p:bg>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FE60DA0D-29CA-CF63-9474-00C8F9AB7D5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0" name="Rectangle 9">
            <a:extLst>
              <a:ext uri="{FF2B5EF4-FFF2-40B4-BE49-F238E27FC236}">
                <a16:creationId xmlns:a16="http://schemas.microsoft.com/office/drawing/2014/main" id="{8F073299-465E-241F-14CD-8E377DA645A5}"/>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F0AFCEF-1419-BAC5-D25C-CF97C62CD8DE}"/>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6" name="Graphic 5">
            <a:extLst>
              <a:ext uri="{FF2B5EF4-FFF2-40B4-BE49-F238E27FC236}">
                <a16:creationId xmlns:a16="http://schemas.microsoft.com/office/drawing/2014/main" id="{E53D6AB6-7430-C747-8928-F34B4FAA43C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2" y="683159"/>
            <a:ext cx="505405" cy="622038"/>
          </a:xfrm>
          <a:prstGeom prst="rect">
            <a:avLst/>
          </a:prstGeom>
        </p:spPr>
      </p:pic>
    </p:spTree>
    <p:extLst>
      <p:ext uri="{BB962C8B-B14F-4D97-AF65-F5344CB8AC3E}">
        <p14:creationId xmlns:p14="http://schemas.microsoft.com/office/powerpoint/2010/main" val="3893778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008B9C"/>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75DBCA35-BE0C-8ED0-3517-DCA869CF49F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A5EB846D-73C8-AB9F-505D-7D0A61227B9A}"/>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369DD91F-6E82-823A-E47B-E74518C9B8C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44677F99-5615-965F-81E9-592E2C626B6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8483413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00A0AF"/>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0E77B758-7CAA-1576-6EF8-E7E4339EA407}"/>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3D034206-101B-60AC-9128-F1179B1838F7}"/>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18BA5573-DEF4-DF20-0641-2BF20859946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2" name="Graphic 11">
            <a:extLst>
              <a:ext uri="{FF2B5EF4-FFF2-40B4-BE49-F238E27FC236}">
                <a16:creationId xmlns:a16="http://schemas.microsoft.com/office/drawing/2014/main" id="{5060DFC1-17FD-9511-0964-2B851D8635B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681638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00C0CA"/>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AEBDA2D6-712C-3970-0D06-BC9F67C74230}"/>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39FD8A43-425C-CD67-4114-AB2E79994F6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93F14C2A-78FA-9E2A-616E-F4B1C81E97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745F0B3D-0401-4765-D11E-F0938B614C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504265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99D9DF"/>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D1797A30-BC3D-0086-766F-B29BE909DA86}"/>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931B45FD-6F02-CBC6-B7F8-0633ED34F1BB}"/>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81507F49-9DF7-022B-62BE-54ABE9413E73}"/>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E0DA3FE1-B193-7965-3D79-9E4A002C900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919890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8FC440"/>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97742CB5-CE98-20BA-DE73-6D3D998E913A}"/>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E10B01BD-29F1-74A4-094F-8598F4A890C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16FC1FC2-7E1C-B468-161A-C6DBE12C0D4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68CEF8AA-657F-22CB-49C7-B9227FA40B9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620533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C73A1-793B-0B79-2CF2-12F129059F0A}"/>
              </a:ext>
            </a:extLst>
          </p:cNvPr>
          <p:cNvPicPr>
            <a:picLocks noChangeAspect="1"/>
          </p:cNvPicPr>
          <p:nvPr userDrawn="1"/>
        </p:nvPicPr>
        <p:blipFill rotWithShape="1">
          <a:blip r:embed="rId2"/>
          <a:srcRect b="20462"/>
          <a:stretch/>
        </p:blipFill>
        <p:spPr>
          <a:xfrm>
            <a:off x="0" y="-788678"/>
            <a:ext cx="12192000" cy="7646678"/>
          </a:xfrm>
          <a:prstGeom prst="rect">
            <a:avLst/>
          </a:prstGeom>
        </p:spPr>
      </p:pic>
      <p:pic>
        <p:nvPicPr>
          <p:cNvPr id="9" name="Graphic 8">
            <a:extLst>
              <a:ext uri="{FF2B5EF4-FFF2-40B4-BE49-F238E27FC236}">
                <a16:creationId xmlns:a16="http://schemas.microsoft.com/office/drawing/2014/main" id="{5BC8B8DB-DEEE-9408-C878-D26E00EFB11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2" name="Text Placeholder 12">
            <a:extLst>
              <a:ext uri="{FF2B5EF4-FFF2-40B4-BE49-F238E27FC236}">
                <a16:creationId xmlns:a16="http://schemas.microsoft.com/office/drawing/2014/main" id="{063784A4-6D58-0950-C05F-925315C83158}"/>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025587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349D72-DDA3-23F3-37AE-176D4F5AFE4F}"/>
              </a:ext>
            </a:extLst>
          </p:cNvPr>
          <p:cNvPicPr>
            <a:picLocks noChangeAspect="1"/>
          </p:cNvPicPr>
          <p:nvPr userDrawn="1"/>
        </p:nvPicPr>
        <p:blipFill rotWithShape="1">
          <a:blip r:embed="rId2"/>
          <a:srcRect t="-1" b="26798"/>
          <a:stretch/>
        </p:blipFill>
        <p:spPr>
          <a:xfrm>
            <a:off x="0" y="-116798"/>
            <a:ext cx="12192000" cy="6974798"/>
          </a:xfrm>
          <a:prstGeom prst="rect">
            <a:avLst/>
          </a:prstGeom>
        </p:spPr>
      </p:pic>
      <p:pic>
        <p:nvPicPr>
          <p:cNvPr id="11" name="Graphic 10">
            <a:extLst>
              <a:ext uri="{FF2B5EF4-FFF2-40B4-BE49-F238E27FC236}">
                <a16:creationId xmlns:a16="http://schemas.microsoft.com/office/drawing/2014/main" id="{F0DAB90C-8FE5-C49C-7DC9-E7DCEEE260F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itle 8">
            <a:extLst>
              <a:ext uri="{FF2B5EF4-FFF2-40B4-BE49-F238E27FC236}">
                <a16:creationId xmlns:a16="http://schemas.microsoft.com/office/drawing/2014/main" id="{2A82030D-989F-848A-CC84-D1D618E8E92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42B0AE13-79A2-5EAE-4654-382C11217FAB}"/>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216117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B172B7-0B26-49D6-7E34-DE2E7922A24B}"/>
              </a:ext>
            </a:extLst>
          </p:cNvPr>
          <p:cNvPicPr>
            <a:picLocks noChangeAspect="1"/>
          </p:cNvPicPr>
          <p:nvPr userDrawn="1"/>
        </p:nvPicPr>
        <p:blipFill rotWithShape="1">
          <a:blip r:embed="rId2"/>
          <a:srcRect l="8426" t="1" r="1" b="33645"/>
          <a:stretch/>
        </p:blipFill>
        <p:spPr>
          <a:xfrm>
            <a:off x="0" y="-228600"/>
            <a:ext cx="12420599" cy="7086599"/>
          </a:xfrm>
          <a:prstGeom prst="rect">
            <a:avLst/>
          </a:prstGeom>
        </p:spPr>
      </p:pic>
      <p:pic>
        <p:nvPicPr>
          <p:cNvPr id="9" name="Graphic 8">
            <a:extLst>
              <a:ext uri="{FF2B5EF4-FFF2-40B4-BE49-F238E27FC236}">
                <a16:creationId xmlns:a16="http://schemas.microsoft.com/office/drawing/2014/main" id="{0B7C546E-D011-6653-C103-9FFEEC6A034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6" name="Title 8">
            <a:extLst>
              <a:ext uri="{FF2B5EF4-FFF2-40B4-BE49-F238E27FC236}">
                <a16:creationId xmlns:a16="http://schemas.microsoft.com/office/drawing/2014/main" id="{4E5E3B19-AC81-6D0B-11A6-72C4A58FD09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62DD820B-FA35-0909-E33C-5573CBD7CDE2}"/>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3035265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rgbClr val="28708B"/>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8" name="Text Placeholder 12">
            <a:extLst>
              <a:ext uri="{FF2B5EF4-FFF2-40B4-BE49-F238E27FC236}">
                <a16:creationId xmlns:a16="http://schemas.microsoft.com/office/drawing/2014/main" id="{BB3934C4-AA0B-4514-2105-8E9B1EC48A4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1C15B732-5BC1-9A9D-8DF6-0417AD96597D}"/>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3175744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6911DE-EE5A-CF28-3F1D-9306714077F3}"/>
              </a:ext>
            </a:extLst>
          </p:cNvPr>
          <p:cNvPicPr>
            <a:picLocks noChangeAspect="1"/>
          </p:cNvPicPr>
          <p:nvPr userDrawn="1"/>
        </p:nvPicPr>
        <p:blipFill rotWithShape="1">
          <a:blip r:embed="rId2"/>
          <a:srcRect b="28525"/>
          <a:stretch/>
        </p:blipFill>
        <p:spPr>
          <a:xfrm>
            <a:off x="0" y="0"/>
            <a:ext cx="12192000" cy="6858000"/>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B9BE7DED-7DAD-9674-2365-DEACC72DD7E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ext Placeholder 12">
            <a:extLst>
              <a:ext uri="{FF2B5EF4-FFF2-40B4-BE49-F238E27FC236}">
                <a16:creationId xmlns:a16="http://schemas.microsoft.com/office/drawing/2014/main" id="{AB3C026F-5903-24A4-4366-A454A058299A}"/>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99438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008B9C"/>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A75FE57E-8241-F445-BD53-8BFE06082AAF}"/>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F450E2E-DE55-FAC2-92B9-66F01BA8724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543532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rgbClr val="8FC44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628D04B0-657D-F2FA-8434-D7CB41ADA06B}"/>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5A0DA9C3-B5FC-74D0-BB2B-D8FADA008B51}"/>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695329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6" name="Title 8">
            <a:extLst>
              <a:ext uri="{FF2B5EF4-FFF2-40B4-BE49-F238E27FC236}">
                <a16:creationId xmlns:a16="http://schemas.microsoft.com/office/drawing/2014/main" id="{823D7DBA-FBB3-1B45-94F7-B9E3D2F24734}"/>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8" name="Text Placeholder 12">
            <a:extLst>
              <a:ext uri="{FF2B5EF4-FFF2-40B4-BE49-F238E27FC236}">
                <a16:creationId xmlns:a16="http://schemas.microsoft.com/office/drawing/2014/main" id="{A8C3EF08-F063-8933-6323-234C4D5A2C5F}"/>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907489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77873-0E55-BA42-B5AE-EDF8F75618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D0088B2-2D0C-574B-A04B-F6B199ED9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C235D5-DCB9-D449-960D-74D80EDFE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BDC78-0C2B-CA4C-98BD-3FDEC1F476F4}" type="datetimeFigureOut">
              <a:rPr lang="en-US" smtClean="0"/>
              <a:t>1/18/2026</a:t>
            </a:fld>
            <a:endParaRPr lang="en-US"/>
          </a:p>
        </p:txBody>
      </p:sp>
      <p:sp>
        <p:nvSpPr>
          <p:cNvPr id="5" name="Footer Placeholder 4">
            <a:extLst>
              <a:ext uri="{FF2B5EF4-FFF2-40B4-BE49-F238E27FC236}">
                <a16:creationId xmlns:a16="http://schemas.microsoft.com/office/drawing/2014/main" id="{3D30A7A1-BC3E-374F-B487-193703E97D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0D4D1-57DD-1A4F-B322-0DAA9DD3A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A2423-F197-024F-A294-BA8F9B662EE4}" type="slidenum">
              <a:rPr lang="en-US" smtClean="0"/>
              <a:t>‹#›</a:t>
            </a:fld>
            <a:endParaRPr lang="en-US"/>
          </a:p>
        </p:txBody>
      </p:sp>
    </p:spTree>
    <p:extLst>
      <p:ext uri="{BB962C8B-B14F-4D97-AF65-F5344CB8AC3E}">
        <p14:creationId xmlns:p14="http://schemas.microsoft.com/office/powerpoint/2010/main" val="4232784330"/>
      </p:ext>
    </p:extLst>
  </p:cSld>
  <p:clrMap bg1="lt1" tx1="dk1" bg2="lt2" tx2="dk2" accent1="accent1" accent2="accent2" accent3="accent3" accent4="accent4" accent5="accent5" accent6="accent6" hlink="hlink" folHlink="folHlink"/>
  <p:sldLayoutIdLst>
    <p:sldLayoutId id="2147483697" r:id="rId1"/>
    <p:sldLayoutId id="2147483747" r:id="rId2"/>
    <p:sldLayoutId id="2147483661" r:id="rId3"/>
    <p:sldLayoutId id="2147483698" r:id="rId4"/>
    <p:sldLayoutId id="2147483733" r:id="rId5"/>
    <p:sldLayoutId id="2147483735" r:id="rId6"/>
    <p:sldLayoutId id="2147483696" r:id="rId7"/>
    <p:sldLayoutId id="2147483734" r:id="rId8"/>
    <p:sldLayoutId id="2147483712" r:id="rId9"/>
    <p:sldLayoutId id="2147483683" r:id="rId10"/>
    <p:sldLayoutId id="2147483684" r:id="rId11"/>
    <p:sldLayoutId id="2147483723" r:id="rId12"/>
    <p:sldLayoutId id="2147483736" r:id="rId13"/>
    <p:sldLayoutId id="2147483737" r:id="rId14"/>
    <p:sldLayoutId id="2147483685" r:id="rId15"/>
    <p:sldLayoutId id="2147483713" r:id="rId16"/>
    <p:sldLayoutId id="2147483687" r:id="rId17"/>
    <p:sldLayoutId id="2147483714" r:id="rId18"/>
    <p:sldLayoutId id="2147483671" r:id="rId19"/>
    <p:sldLayoutId id="2147483715" r:id="rId20"/>
    <p:sldLayoutId id="2147483738" r:id="rId21"/>
    <p:sldLayoutId id="2147483706" r:id="rId22"/>
    <p:sldLayoutId id="2147483705" r:id="rId23"/>
    <p:sldLayoutId id="2147483722" r:id="rId24"/>
    <p:sldLayoutId id="2147483710" r:id="rId25"/>
    <p:sldLayoutId id="2147483707" r:id="rId26"/>
    <p:sldLayoutId id="2147483720" r:id="rId27"/>
    <p:sldLayoutId id="2147483721" r:id="rId28"/>
    <p:sldLayoutId id="2147483678" r:id="rId29"/>
    <p:sldLayoutId id="2147483745" r:id="rId30"/>
    <p:sldLayoutId id="2147483746" r:id="rId31"/>
    <p:sldLayoutId id="2147483676" r:id="rId32"/>
    <p:sldLayoutId id="2147483743" r:id="rId33"/>
    <p:sldLayoutId id="2147483744" r:id="rId34"/>
    <p:sldLayoutId id="2147483677" r:id="rId35"/>
    <p:sldLayoutId id="2147483680" r:id="rId36"/>
    <p:sldLayoutId id="2147483681" r:id="rId37"/>
    <p:sldLayoutId id="2147483742" r:id="rId38"/>
    <p:sldLayoutId id="2147483690" r:id="rId39"/>
    <p:sldLayoutId id="2147483728" r:id="rId40"/>
    <p:sldLayoutId id="2147483689" r:id="rId41"/>
    <p:sldLayoutId id="2147483730" r:id="rId42"/>
    <p:sldLayoutId id="2147483691" r:id="rId43"/>
    <p:sldLayoutId id="2147483729" r:id="rId44"/>
    <p:sldLayoutId id="2147483693" r:id="rId45"/>
    <p:sldLayoutId id="2147483731" r:id="rId46"/>
    <p:sldLayoutId id="2147483694" r:id="rId47"/>
    <p:sldLayoutId id="2147483732" r:id="rId48"/>
    <p:sldLayoutId id="2147483650" r:id="rId49"/>
    <p:sldLayoutId id="2147483651" r:id="rId50"/>
    <p:sldLayoutId id="2147483653" r:id="rId51"/>
    <p:sldLayoutId id="2147483654" r:id="rId52"/>
    <p:sldLayoutId id="2147483741" r:id="rId53"/>
    <p:sldLayoutId id="2147483655" r:id="rId54"/>
    <p:sldLayoutId id="2147483656" r:id="rId55"/>
    <p:sldLayoutId id="2147483659" r:id="rId56"/>
    <p:sldLayoutId id="2147483724" r:id="rId57"/>
    <p:sldLayoutId id="2147483725" r:id="rId58"/>
    <p:sldLayoutId id="2147483726" r:id="rId59"/>
    <p:sldLayoutId id="2147483727" r:id="rId60"/>
  </p:sldLayoutIdLst>
  <p:txStyles>
    <p:title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ontserrat Medium"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0.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4.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8.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D2EDE-83D9-B6D9-13DB-566CC67A748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42612" r="14133"/>
          <a:stretch>
            <a:fillRect/>
          </a:stretch>
        </p:blipFill>
        <p:spPr>
          <a:xfrm>
            <a:off x="-1" y="1"/>
            <a:ext cx="12192001" cy="5834506"/>
          </a:xfrm>
          <a:prstGeom prst="rect">
            <a:avLst/>
          </a:prstGeom>
        </p:spPr>
      </p:pic>
      <p:sp>
        <p:nvSpPr>
          <p:cNvPr id="9" name="Rectangle 8">
            <a:extLst>
              <a:ext uri="{FF2B5EF4-FFF2-40B4-BE49-F238E27FC236}">
                <a16:creationId xmlns:a16="http://schemas.microsoft.com/office/drawing/2014/main" id="{BF2AC9EC-CBCA-20A8-E7DD-A64EA133CE6F}"/>
              </a:ext>
              <a:ext uri="{C183D7F6-B498-43B3-948B-1728B52AA6E4}">
                <adec:decorative xmlns:adec="http://schemas.microsoft.com/office/drawing/2017/decorative" val="1"/>
              </a:ext>
            </a:extLst>
          </p:cNvPr>
          <p:cNvSpPr/>
          <p:nvPr/>
        </p:nvSpPr>
        <p:spPr>
          <a:xfrm>
            <a:off x="-2" y="2450592"/>
            <a:ext cx="12192000" cy="4405835"/>
          </a:xfrm>
          <a:prstGeom prst="rect">
            <a:avLst/>
          </a:prstGeom>
          <a:solidFill>
            <a:srgbClr val="008B9C">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54360A-D327-7EC5-0770-B0C1EC12C53E}"/>
              </a:ext>
              <a:ext uri="{C183D7F6-B498-43B3-948B-1728B52AA6E4}">
                <adec:decorative xmlns:adec="http://schemas.microsoft.com/office/drawing/2017/decorative" val="1"/>
              </a:ext>
            </a:extLst>
          </p:cNvPr>
          <p:cNvSpPr/>
          <p:nvPr/>
        </p:nvSpPr>
        <p:spPr>
          <a:xfrm>
            <a:off x="0" y="2953512"/>
            <a:ext cx="12192000" cy="3904488"/>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5388F-8FD4-14B1-91A3-1F130D42A165}"/>
              </a:ext>
            </a:extLst>
          </p:cNvPr>
          <p:cNvSpPr>
            <a:spLocks noGrp="1"/>
          </p:cNvSpPr>
          <p:nvPr>
            <p:ph type="title"/>
          </p:nvPr>
        </p:nvSpPr>
        <p:spPr>
          <a:xfrm>
            <a:off x="838200" y="2788603"/>
            <a:ext cx="10515600" cy="1555115"/>
          </a:xfrm>
        </p:spPr>
        <p:txBody>
          <a:bodyPr>
            <a:normAutofit/>
          </a:bodyPr>
          <a:lstStyle/>
          <a:p>
            <a:pPr algn="ctr"/>
            <a:r>
              <a:rPr lang="en-US" sz="3600" dirty="0">
                <a:solidFill>
                  <a:srgbClr val="22404D"/>
                </a:solidFill>
                <a:latin typeface="Bierstadt" panose="020B0004020202020204" pitchFamily="34" charset="0"/>
              </a:rPr>
              <a:t>JA COMPANY PROGRAM</a:t>
            </a:r>
          </a:p>
        </p:txBody>
      </p:sp>
      <p:sp>
        <p:nvSpPr>
          <p:cNvPr id="8" name="Right Triangle 7">
            <a:extLst>
              <a:ext uri="{FF2B5EF4-FFF2-40B4-BE49-F238E27FC236}">
                <a16:creationId xmlns:a16="http://schemas.microsoft.com/office/drawing/2014/main" id="{2A8B00E3-68E1-EBEF-F91D-31F7BEDF428D}"/>
              </a:ext>
              <a:ext uri="{C183D7F6-B498-43B3-948B-1728B52AA6E4}">
                <adec:decorative xmlns:adec="http://schemas.microsoft.com/office/drawing/2017/decorative" val="1"/>
              </a:ext>
            </a:extLst>
          </p:cNvPr>
          <p:cNvSpPr/>
          <p:nvPr/>
        </p:nvSpPr>
        <p:spPr>
          <a:xfrm flipH="1">
            <a:off x="6355080" y="4791456"/>
            <a:ext cx="5836921" cy="2066544"/>
          </a:xfrm>
          <a:prstGeom prst="rtTriangle">
            <a:avLst/>
          </a:prstGeom>
          <a:solidFill>
            <a:srgbClr val="2870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BE0868-F4F5-BF28-5824-8B7924AE3718}"/>
              </a:ext>
            </a:extLst>
          </p:cNvPr>
          <p:cNvSpPr/>
          <p:nvPr/>
        </p:nvSpPr>
        <p:spPr>
          <a:xfrm>
            <a:off x="1062225" y="4020009"/>
            <a:ext cx="10067543" cy="1323439"/>
          </a:xfrm>
          <a:prstGeom prst="rect">
            <a:avLst/>
          </a:prstGeom>
          <a:noFill/>
        </p:spPr>
        <p:txBody>
          <a:bodyPr wrap="square" lIns="91440" tIns="45720" rIns="91440" bIns="45720">
            <a:spAutoFit/>
          </a:bodyPr>
          <a:lstStyle/>
          <a:p>
            <a:pPr algn="ctr"/>
            <a:r>
              <a:rPr lang="en-US" sz="8000" b="1" dirty="0">
                <a:ln w="9525">
                  <a:solidFill>
                    <a:srgbClr val="22404D"/>
                  </a:solidFill>
                  <a:prstDash val="solid"/>
                </a:ln>
                <a:solidFill>
                  <a:srgbClr val="008B9C"/>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PHASE 2: UNITE</a:t>
            </a:r>
            <a:endParaRPr lang="en-US" sz="8000" b="1" cap="none" spc="0" dirty="0">
              <a:ln w="9525">
                <a:solidFill>
                  <a:srgbClr val="22404D"/>
                </a:solidFill>
                <a:prstDash val="solid"/>
              </a:ln>
              <a:solidFill>
                <a:srgbClr val="008B9C"/>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
        <p:nvSpPr>
          <p:cNvPr id="4" name="Title 1">
            <a:extLst>
              <a:ext uri="{FF2B5EF4-FFF2-40B4-BE49-F238E27FC236}">
                <a16:creationId xmlns:a16="http://schemas.microsoft.com/office/drawing/2014/main" id="{AD906103-400B-A178-C79C-796FA132F976}"/>
              </a:ext>
            </a:extLst>
          </p:cNvPr>
          <p:cNvSpPr txBox="1">
            <a:spLocks/>
          </p:cNvSpPr>
          <p:nvPr/>
        </p:nvSpPr>
        <p:spPr>
          <a:xfrm>
            <a:off x="838197" y="5129467"/>
            <a:ext cx="10515600" cy="1555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a:lstStyle>
          <a:p>
            <a:pPr algn="ctr"/>
            <a:r>
              <a:rPr lang="en-US" dirty="0">
                <a:solidFill>
                  <a:srgbClr val="22404D"/>
                </a:solidFill>
                <a:latin typeface="Bierstadt" panose="020B0004020202020204" pitchFamily="34" charset="0"/>
              </a:rPr>
              <a:t>WEEK 4</a:t>
            </a:r>
          </a:p>
        </p:txBody>
      </p:sp>
    </p:spTree>
    <p:extLst>
      <p:ext uri="{BB962C8B-B14F-4D97-AF65-F5344CB8AC3E}">
        <p14:creationId xmlns:p14="http://schemas.microsoft.com/office/powerpoint/2010/main" val="3622024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BF09-C050-0F05-129A-21B9FA6DDB47}"/>
              </a:ext>
            </a:extLst>
          </p:cNvPr>
          <p:cNvSpPr>
            <a:spLocks noGrp="1"/>
          </p:cNvSpPr>
          <p:nvPr>
            <p:ph type="title"/>
          </p:nvPr>
        </p:nvSpPr>
        <p:spPr/>
        <p:txBody>
          <a:bodyPr/>
          <a:lstStyle/>
          <a:p>
            <a:r>
              <a:rPr lang="en-US" dirty="0"/>
              <a:t>Employee Handbook Template</a:t>
            </a:r>
          </a:p>
        </p:txBody>
      </p:sp>
      <p:sp>
        <p:nvSpPr>
          <p:cNvPr id="3" name="Text Placeholder 2">
            <a:extLst>
              <a:ext uri="{FF2B5EF4-FFF2-40B4-BE49-F238E27FC236}">
                <a16:creationId xmlns:a16="http://schemas.microsoft.com/office/drawing/2014/main" id="{3599FBAF-B717-FB87-CAE1-40ACE99EBE99}"/>
              </a:ext>
            </a:extLst>
          </p:cNvPr>
          <p:cNvSpPr>
            <a:spLocks noGrp="1"/>
          </p:cNvSpPr>
          <p:nvPr>
            <p:ph type="body" sz="quarter" idx="12"/>
          </p:nvPr>
        </p:nvSpPr>
        <p:spPr>
          <a:xfrm>
            <a:off x="651751" y="2458322"/>
            <a:ext cx="4440014" cy="2440937"/>
          </a:xfrm>
        </p:spPr>
        <p:txBody>
          <a:bodyPr/>
          <a:lstStyle/>
          <a:p>
            <a:pPr marL="0" indent="0">
              <a:buNone/>
            </a:pPr>
            <a:r>
              <a:rPr lang="en-US" dirty="0"/>
              <a:t>The VP of HR will oversee the creation of the Employee Handbook. </a:t>
            </a:r>
          </a:p>
        </p:txBody>
      </p:sp>
      <p:pic>
        <p:nvPicPr>
          <p:cNvPr id="5" name="Picture 4" descr="Employee handbook page 1 and 2">
            <a:extLst>
              <a:ext uri="{FF2B5EF4-FFF2-40B4-BE49-F238E27FC236}">
                <a16:creationId xmlns:a16="http://schemas.microsoft.com/office/drawing/2014/main" id="{A8DAA248-3E24-F525-A374-33A265AA57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5071" y="2029494"/>
            <a:ext cx="3165058" cy="4105174"/>
          </a:xfrm>
          <a:prstGeom prst="rect">
            <a:avLst/>
          </a:prstGeom>
          <a:ln>
            <a:solidFill>
              <a:srgbClr val="22404D"/>
            </a:solidFill>
          </a:ln>
        </p:spPr>
      </p:pic>
      <p:sp>
        <p:nvSpPr>
          <p:cNvPr id="8" name="Right Triangle 7">
            <a:extLst>
              <a:ext uri="{FF2B5EF4-FFF2-40B4-BE49-F238E27FC236}">
                <a16:creationId xmlns:a16="http://schemas.microsoft.com/office/drawing/2014/main" id="{475F1C05-FA30-DB49-1E47-608DF4BF53EC}"/>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C28C6AE-A190-7C54-1CF6-ECD9E106D9D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55807" y="2458322"/>
            <a:ext cx="3165058" cy="4091670"/>
          </a:xfrm>
          <a:prstGeom prst="rect">
            <a:avLst/>
          </a:prstGeom>
          <a:ln>
            <a:solidFill>
              <a:srgbClr val="22404D"/>
            </a:solidFill>
          </a:ln>
        </p:spPr>
      </p:pic>
      <p:pic>
        <p:nvPicPr>
          <p:cNvPr id="10" name="Picture 9">
            <a:extLst>
              <a:ext uri="{FF2B5EF4-FFF2-40B4-BE49-F238E27FC236}">
                <a16:creationId xmlns:a16="http://schemas.microsoft.com/office/drawing/2014/main" id="{B58A64DC-1A46-43C1-0BF0-0FA1333AB4A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t="17238"/>
          <a:stretch>
            <a:fillRect/>
          </a:stretch>
        </p:blipFill>
        <p:spPr>
          <a:xfrm>
            <a:off x="838922" y="3888607"/>
            <a:ext cx="4065672" cy="3364830"/>
          </a:xfrm>
          <a:prstGeom prst="rect">
            <a:avLst/>
          </a:prstGeom>
        </p:spPr>
      </p:pic>
    </p:spTree>
    <p:extLst>
      <p:ext uri="{BB962C8B-B14F-4D97-AF65-F5344CB8AC3E}">
        <p14:creationId xmlns:p14="http://schemas.microsoft.com/office/powerpoint/2010/main" val="271788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108E5-1467-5A16-FF7B-3D0B56D20147}"/>
              </a:ext>
            </a:extLst>
          </p:cNvPr>
          <p:cNvSpPr>
            <a:spLocks noGrp="1"/>
          </p:cNvSpPr>
          <p:nvPr>
            <p:ph type="title"/>
          </p:nvPr>
        </p:nvSpPr>
        <p:spPr/>
        <p:txBody>
          <a:bodyPr/>
          <a:lstStyle/>
          <a:p>
            <a:r>
              <a:rPr lang="en-US" dirty="0"/>
              <a:t>Company Code of Ethics</a:t>
            </a:r>
          </a:p>
        </p:txBody>
      </p:sp>
      <p:sp>
        <p:nvSpPr>
          <p:cNvPr id="3" name="Text Placeholder 2">
            <a:extLst>
              <a:ext uri="{FF2B5EF4-FFF2-40B4-BE49-F238E27FC236}">
                <a16:creationId xmlns:a16="http://schemas.microsoft.com/office/drawing/2014/main" id="{46E63F70-BF02-8F96-6D69-09D5E737D90F}"/>
              </a:ext>
            </a:extLst>
          </p:cNvPr>
          <p:cNvSpPr>
            <a:spLocks noGrp="1"/>
          </p:cNvSpPr>
          <p:nvPr>
            <p:ph type="body" sz="quarter" idx="12"/>
          </p:nvPr>
        </p:nvSpPr>
        <p:spPr>
          <a:xfrm>
            <a:off x="651750" y="2053323"/>
            <a:ext cx="6586447" cy="4033586"/>
          </a:xfrm>
        </p:spPr>
        <p:txBody>
          <a:bodyPr/>
          <a:lstStyle/>
          <a:p>
            <a:r>
              <a:rPr lang="en-US" sz="2000" dirty="0"/>
              <a:t>All employees will make every effort to abide by the Test of Disclosure. </a:t>
            </a:r>
          </a:p>
          <a:p>
            <a:r>
              <a:rPr lang="en-US" sz="2000" dirty="0"/>
              <a:t>Participants will ask themselves, “Would every stakeholder in the business and outside of the business be okay with the decisions being agreed upon”? </a:t>
            </a:r>
          </a:p>
          <a:p>
            <a:r>
              <a:rPr lang="en-US" sz="2000" dirty="0"/>
              <a:t>Every effort will be made to ensure supplies are ethically sourced. </a:t>
            </a:r>
          </a:p>
          <a:p>
            <a:r>
              <a:rPr lang="en-US" sz="2000" dirty="0"/>
              <a:t>Every effort will be made to ensure that logos, slogans and social media posts do not infringe on the copyright of other existing businesses. </a:t>
            </a:r>
          </a:p>
          <a:p>
            <a:r>
              <a:rPr lang="en-US" sz="2000" dirty="0"/>
              <a:t>Every effort will be made to follow all JA Company procedures in an honest and transparent manner.</a:t>
            </a:r>
          </a:p>
          <a:p>
            <a:endParaRPr lang="en-US" sz="1050" dirty="0"/>
          </a:p>
          <a:p>
            <a:pPr marL="0" indent="0">
              <a:buNone/>
            </a:pPr>
            <a:r>
              <a:rPr lang="en-US" dirty="0"/>
              <a:t>The VP of HR will collect the signed Code of Ethics agreement.</a:t>
            </a:r>
          </a:p>
        </p:txBody>
      </p:sp>
      <p:pic>
        <p:nvPicPr>
          <p:cNvPr id="5" name="Picture 4" descr="Code of Ethics Employee Agreement pdf">
            <a:extLst>
              <a:ext uri="{FF2B5EF4-FFF2-40B4-BE49-F238E27FC236}">
                <a16:creationId xmlns:a16="http://schemas.microsoft.com/office/drawing/2014/main" id="{425D3C32-465B-0878-AA86-2B16523358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5041" y="2053323"/>
            <a:ext cx="3535208" cy="4567385"/>
          </a:xfrm>
          <a:prstGeom prst="rect">
            <a:avLst/>
          </a:prstGeom>
          <a:ln>
            <a:solidFill>
              <a:srgbClr val="22404D"/>
            </a:solidFill>
          </a:ln>
        </p:spPr>
      </p:pic>
    </p:spTree>
    <p:extLst>
      <p:ext uri="{BB962C8B-B14F-4D97-AF65-F5344CB8AC3E}">
        <p14:creationId xmlns:p14="http://schemas.microsoft.com/office/powerpoint/2010/main" val="3086258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D9BAC-89E4-F476-6189-E39BC167D449}"/>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C9E4E93A-3AA1-8EC1-7C86-8723E15BC5C7}"/>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D5BD49A9-8DE5-4811-2258-B04E3C3CFCCD}"/>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66983" y="-2708152"/>
            <a:ext cx="6858000" cy="12274296"/>
          </a:xfrm>
          <a:prstGeom prst="rect">
            <a:avLst/>
          </a:prstGeom>
        </p:spPr>
      </p:pic>
      <p:sp>
        <p:nvSpPr>
          <p:cNvPr id="8" name="Right Triangle 7">
            <a:extLst>
              <a:ext uri="{FF2B5EF4-FFF2-40B4-BE49-F238E27FC236}">
                <a16:creationId xmlns:a16="http://schemas.microsoft.com/office/drawing/2014/main" id="{0E96E6EB-208C-AAD3-44D1-8BB47031182F}"/>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4397534-1730-C0D9-7F21-1254A00D144F}"/>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ENTREPRENEURIAL RESILIENCY MODULES</a:t>
            </a:r>
          </a:p>
        </p:txBody>
      </p:sp>
      <p:sp>
        <p:nvSpPr>
          <p:cNvPr id="14" name="Right Triangle 13">
            <a:extLst>
              <a:ext uri="{FF2B5EF4-FFF2-40B4-BE49-F238E27FC236}">
                <a16:creationId xmlns:a16="http://schemas.microsoft.com/office/drawing/2014/main" id="{806D04D9-5DE9-E031-7EAF-732A40FE9980}"/>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945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D637-4AC6-421B-D01C-2D7DF60249A5}"/>
              </a:ext>
            </a:extLst>
          </p:cNvPr>
          <p:cNvSpPr>
            <a:spLocks noGrp="1"/>
          </p:cNvSpPr>
          <p:nvPr>
            <p:ph type="title"/>
          </p:nvPr>
        </p:nvSpPr>
        <p:spPr/>
        <p:txBody>
          <a:bodyPr/>
          <a:lstStyle/>
          <a:p>
            <a:r>
              <a:rPr lang="en-US">
                <a:solidFill>
                  <a:srgbClr val="E3E24F"/>
                </a:solidFill>
              </a:rPr>
              <a:t>Company Program Resiliency Modules</a:t>
            </a:r>
          </a:p>
        </p:txBody>
      </p:sp>
      <p:sp>
        <p:nvSpPr>
          <p:cNvPr id="3" name="Text Placeholder 2">
            <a:extLst>
              <a:ext uri="{FF2B5EF4-FFF2-40B4-BE49-F238E27FC236}">
                <a16:creationId xmlns:a16="http://schemas.microsoft.com/office/drawing/2014/main" id="{8C0B5CE4-B2E2-C182-5428-882891C6C7D4}"/>
              </a:ext>
            </a:extLst>
          </p:cNvPr>
          <p:cNvSpPr>
            <a:spLocks noGrp="1"/>
          </p:cNvSpPr>
          <p:nvPr>
            <p:ph type="body" sz="quarter" idx="12"/>
          </p:nvPr>
        </p:nvSpPr>
        <p:spPr>
          <a:xfrm>
            <a:off x="651750" y="2255454"/>
            <a:ext cx="5444250" cy="4033586"/>
          </a:xfrm>
        </p:spPr>
        <p:txBody>
          <a:bodyPr/>
          <a:lstStyle/>
          <a:p>
            <a:pPr marL="0" indent="0">
              <a:buNone/>
            </a:pPr>
            <a:r>
              <a:rPr lang="en-US" b="1" dirty="0"/>
              <a:t>Entrepreneurial resiliency </a:t>
            </a:r>
            <a:r>
              <a:rPr lang="en-US" dirty="0"/>
              <a:t>is the ability to adapt to changes in your business and bounce back when things are challenging.</a:t>
            </a:r>
          </a:p>
          <a:p>
            <a:pPr marL="0" indent="0">
              <a:buNone/>
            </a:pPr>
            <a:endParaRPr lang="en-US" dirty="0"/>
          </a:p>
          <a:p>
            <a:pPr marL="0" indent="0">
              <a:buNone/>
            </a:pPr>
            <a:endParaRPr lang="en-US" dirty="0"/>
          </a:p>
          <a:p>
            <a:pPr marL="0" indent="0">
              <a:buNone/>
            </a:pPr>
            <a:r>
              <a:rPr lang="en-US" dirty="0"/>
              <a:t>As you complete the JA Company Program, use this journal to reflect on your own resiliency and the skills you are gaining. </a:t>
            </a:r>
          </a:p>
          <a:p>
            <a:pPr marL="0" indent="0">
              <a:buNone/>
            </a:pPr>
            <a:endParaRPr lang="en-US" dirty="0"/>
          </a:p>
        </p:txBody>
      </p:sp>
      <p:pic>
        <p:nvPicPr>
          <p:cNvPr id="4" name="Picture 3">
            <a:extLst>
              <a:ext uri="{FF2B5EF4-FFF2-40B4-BE49-F238E27FC236}">
                <a16:creationId xmlns:a16="http://schemas.microsoft.com/office/drawing/2014/main" id="{5AB0AA36-376A-5928-8297-39B7BD825CEC}"/>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871646">
            <a:off x="9005882" y="2230402"/>
            <a:ext cx="2394810" cy="3097150"/>
          </a:xfrm>
          <a:prstGeom prst="rect">
            <a:avLst/>
          </a:prstGeom>
        </p:spPr>
      </p:pic>
      <p:pic>
        <p:nvPicPr>
          <p:cNvPr id="6" name="Picture 5">
            <a:extLst>
              <a:ext uri="{FF2B5EF4-FFF2-40B4-BE49-F238E27FC236}">
                <a16:creationId xmlns:a16="http://schemas.microsoft.com/office/drawing/2014/main" id="{93791A6F-9BB6-71B7-8AC1-B04D911B21A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55388">
            <a:off x="7876714" y="2570431"/>
            <a:ext cx="2364655" cy="3073712"/>
          </a:xfrm>
          <a:prstGeom prst="rect">
            <a:avLst/>
          </a:prstGeom>
        </p:spPr>
      </p:pic>
      <p:pic>
        <p:nvPicPr>
          <p:cNvPr id="8" name="Picture 7">
            <a:extLst>
              <a:ext uri="{FF2B5EF4-FFF2-40B4-BE49-F238E27FC236}">
                <a16:creationId xmlns:a16="http://schemas.microsoft.com/office/drawing/2014/main" id="{FAA85E79-2A3A-019D-040A-003282EE638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50406" y="3429000"/>
            <a:ext cx="2394810" cy="3073712"/>
          </a:xfrm>
          <a:prstGeom prst="rect">
            <a:avLst/>
          </a:prstGeom>
        </p:spPr>
      </p:pic>
    </p:spTree>
    <p:extLst>
      <p:ext uri="{BB962C8B-B14F-4D97-AF65-F5344CB8AC3E}">
        <p14:creationId xmlns:p14="http://schemas.microsoft.com/office/powerpoint/2010/main" val="205133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E8D72-08C7-9A95-FD96-4387EDEF2208}"/>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7680298C-388C-A2EA-A82E-2CE8D0A13C28}"/>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9DF35561-5874-A256-31D0-6E1C2363F42B}"/>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66983" y="-2708152"/>
            <a:ext cx="6858000" cy="12274296"/>
          </a:xfrm>
          <a:prstGeom prst="rect">
            <a:avLst/>
          </a:prstGeom>
        </p:spPr>
      </p:pic>
      <p:sp>
        <p:nvSpPr>
          <p:cNvPr id="8" name="Right Triangle 7">
            <a:extLst>
              <a:ext uri="{FF2B5EF4-FFF2-40B4-BE49-F238E27FC236}">
                <a16:creationId xmlns:a16="http://schemas.microsoft.com/office/drawing/2014/main" id="{5E1F5986-BDA6-9A38-184A-A4259003E203}"/>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ED671F9-84AE-28F6-A423-369B37C7386A}"/>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QUESTIONS &amp; WRAP UP</a:t>
            </a:r>
          </a:p>
        </p:txBody>
      </p:sp>
      <p:sp>
        <p:nvSpPr>
          <p:cNvPr id="14" name="Right Triangle 13">
            <a:extLst>
              <a:ext uri="{FF2B5EF4-FFF2-40B4-BE49-F238E27FC236}">
                <a16:creationId xmlns:a16="http://schemas.microsoft.com/office/drawing/2014/main" id="{0958AA10-8D61-01E5-5F62-35BA3C749983}"/>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258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E39C-940F-46EE-BEE9-F7D396836277}"/>
              </a:ext>
            </a:extLst>
          </p:cNvPr>
          <p:cNvSpPr>
            <a:spLocks noGrp="1"/>
          </p:cNvSpPr>
          <p:nvPr>
            <p:ph type="title"/>
          </p:nvPr>
        </p:nvSpPr>
        <p:spPr/>
        <p:txBody>
          <a:bodyPr/>
          <a:lstStyle/>
          <a:p>
            <a:r>
              <a:rPr lang="en-US">
                <a:solidFill>
                  <a:srgbClr val="E3E24F"/>
                </a:solidFill>
              </a:rPr>
              <a:t>Questions &amp; Next Steps</a:t>
            </a:r>
          </a:p>
        </p:txBody>
      </p:sp>
      <p:sp>
        <p:nvSpPr>
          <p:cNvPr id="3" name="Text Placeholder 2">
            <a:extLst>
              <a:ext uri="{FF2B5EF4-FFF2-40B4-BE49-F238E27FC236}">
                <a16:creationId xmlns:a16="http://schemas.microsoft.com/office/drawing/2014/main" id="{86AFE3A9-6D9D-6256-D7A9-6469B3C2C16C}"/>
              </a:ext>
            </a:extLst>
          </p:cNvPr>
          <p:cNvSpPr>
            <a:spLocks noGrp="1"/>
          </p:cNvSpPr>
          <p:nvPr>
            <p:ph type="body" sz="quarter" idx="12"/>
          </p:nvPr>
        </p:nvSpPr>
        <p:spPr>
          <a:xfrm>
            <a:off x="651750" y="2589196"/>
            <a:ext cx="5355858" cy="2610877"/>
          </a:xfrm>
        </p:spPr>
        <p:txBody>
          <a:bodyPr/>
          <a:lstStyle/>
          <a:p>
            <a:pPr marL="0" indent="0">
              <a:buNone/>
            </a:pPr>
            <a:r>
              <a:rPr lang="en-US" sz="3200" b="1" dirty="0">
                <a:solidFill>
                  <a:srgbClr val="28708B"/>
                </a:solidFill>
              </a:rPr>
              <a:t>QUESTIONS?</a:t>
            </a:r>
          </a:p>
          <a:p>
            <a:pPr marL="0" indent="0">
              <a:buNone/>
            </a:pPr>
            <a:endParaRPr lang="en-US" dirty="0"/>
          </a:p>
          <a:p>
            <a:pPr marL="0" indent="0">
              <a:buNone/>
            </a:pPr>
            <a:r>
              <a:rPr lang="en-US" b="1" dirty="0">
                <a:solidFill>
                  <a:srgbClr val="28708B"/>
                </a:solidFill>
              </a:rPr>
              <a:t>NEXT STEPS</a:t>
            </a:r>
          </a:p>
          <a:p>
            <a:pPr>
              <a:buFont typeface="Wingdings" panose="05000000000000000000" pitchFamily="2" charset="2"/>
              <a:buChar char="q"/>
            </a:pPr>
            <a:r>
              <a:rPr lang="en-US" dirty="0"/>
              <a:t>Review the Department Responsibilities document and other department resources on JA Campus</a:t>
            </a:r>
          </a:p>
        </p:txBody>
      </p:sp>
      <p:sp>
        <p:nvSpPr>
          <p:cNvPr id="6" name="Rectangle 5">
            <a:extLst>
              <a:ext uri="{FF2B5EF4-FFF2-40B4-BE49-F238E27FC236}">
                <a16:creationId xmlns:a16="http://schemas.microsoft.com/office/drawing/2014/main" id="{AC89029C-0084-5D44-5E30-9FA90A575FB1}"/>
              </a:ext>
              <a:ext uri="{C183D7F6-B498-43B3-948B-1728B52AA6E4}">
                <adec:decorative xmlns:adec="http://schemas.microsoft.com/office/drawing/2017/decorative" val="1"/>
              </a:ext>
            </a:extLst>
          </p:cNvPr>
          <p:cNvSpPr/>
          <p:nvPr/>
        </p:nvSpPr>
        <p:spPr>
          <a:xfrm>
            <a:off x="6540320" y="2095720"/>
            <a:ext cx="4734232" cy="4193320"/>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1E448408-0371-C229-9D77-5B96352FBE24}"/>
              </a:ext>
              <a:ext uri="{C183D7F6-B498-43B3-948B-1728B52AA6E4}">
                <adec:decorative xmlns:adec="http://schemas.microsoft.com/office/drawing/2017/decorative" val="1"/>
              </a:ext>
            </a:extLst>
          </p:cNvPr>
          <p:cNvSpPr/>
          <p:nvPr/>
        </p:nvSpPr>
        <p:spPr>
          <a:xfrm flipH="1">
            <a:off x="9137904" y="5303520"/>
            <a:ext cx="3054096" cy="15544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boxes">
            <a:extLst>
              <a:ext uri="{FF2B5EF4-FFF2-40B4-BE49-F238E27FC236}">
                <a16:creationId xmlns:a16="http://schemas.microsoft.com/office/drawing/2014/main" id="{D6A1C251-C762-DB3C-28E8-2128C0A03202}"/>
              </a:ext>
            </a:extLst>
          </p:cNvPr>
          <p:cNvPicPr>
            <a:picLocks noChangeAspect="1"/>
          </p:cNvPicPr>
          <p:nvPr/>
        </p:nvPicPr>
        <p:blipFill>
          <a:blip r:embed="rId3" cstate="screen">
            <a:extLst>
              <a:ext uri="{28A0092B-C50C-407E-A947-70E740481C1C}">
                <a14:useLocalDpi xmlns:a14="http://schemas.microsoft.com/office/drawing/2010/main"/>
              </a:ext>
            </a:extLst>
          </a:blip>
          <a:srcRect r="35530"/>
          <a:stretch>
            <a:fillRect/>
          </a:stretch>
        </p:blipFill>
        <p:spPr>
          <a:xfrm>
            <a:off x="6917431" y="2484054"/>
            <a:ext cx="4622819" cy="4033586"/>
          </a:xfrm>
          <a:prstGeom prst="rect">
            <a:avLst/>
          </a:prstGeom>
        </p:spPr>
      </p:pic>
      <p:pic>
        <p:nvPicPr>
          <p:cNvPr id="9" name="Picture 8">
            <a:extLst>
              <a:ext uri="{FF2B5EF4-FFF2-40B4-BE49-F238E27FC236}">
                <a16:creationId xmlns:a16="http://schemas.microsoft.com/office/drawing/2014/main" id="{6186390F-5CD4-BA96-E821-8ADF6B2D61DA}"/>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87212" y="1858365"/>
            <a:ext cx="2030219" cy="2030219"/>
          </a:xfrm>
          <a:prstGeom prst="rect">
            <a:avLst/>
          </a:prstGeom>
        </p:spPr>
      </p:pic>
      <p:pic>
        <p:nvPicPr>
          <p:cNvPr id="10" name="Picture 9">
            <a:extLst>
              <a:ext uri="{FF2B5EF4-FFF2-40B4-BE49-F238E27FC236}">
                <a16:creationId xmlns:a16="http://schemas.microsoft.com/office/drawing/2014/main" id="{59697529-E74C-5DAA-A47C-AD002F0F3DF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2326" y="1828270"/>
            <a:ext cx="1134105" cy="1134105"/>
          </a:xfrm>
          <a:prstGeom prst="rect">
            <a:avLst/>
          </a:prstGeom>
        </p:spPr>
      </p:pic>
    </p:spTree>
    <p:extLst>
      <p:ext uri="{BB962C8B-B14F-4D97-AF65-F5344CB8AC3E}">
        <p14:creationId xmlns:p14="http://schemas.microsoft.com/office/powerpoint/2010/main" val="3742452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5F74"/>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8938AEB-D0FD-EAD9-77BE-9B0F0C1F47B6}"/>
              </a:ext>
              <a:ext uri="{C183D7F6-B498-43B3-948B-1728B52AA6E4}">
                <adec:decorative xmlns:adec="http://schemas.microsoft.com/office/drawing/2017/decorative" val="1"/>
              </a:ext>
            </a:extLst>
          </p:cNvPr>
          <p:cNvPicPr>
            <a:picLocks noChangeAspect="1"/>
          </p:cNvPicPr>
          <p:nvPr/>
        </p:nvPicPr>
        <p:blipFill>
          <a:blip r:embed="rId2" cstate="screen">
            <a:alphaModFix/>
            <a:extLst>
              <a:ext uri="{28A0092B-C50C-407E-A947-70E740481C1C}">
                <a14:useLocalDpi xmlns:a14="http://schemas.microsoft.com/office/drawing/2010/main"/>
              </a:ext>
            </a:extLst>
          </a:blip>
          <a:srcRect l="65134"/>
          <a:stretch>
            <a:fillRect/>
          </a:stretch>
        </p:blipFill>
        <p:spPr>
          <a:xfrm rot="16200000">
            <a:off x="5250657" y="-5250658"/>
            <a:ext cx="1690688" cy="12192001"/>
          </a:xfrm>
          <a:prstGeom prst="rect">
            <a:avLst/>
          </a:prstGeom>
        </p:spPr>
      </p:pic>
      <p:sp>
        <p:nvSpPr>
          <p:cNvPr id="2" name="Title 1">
            <a:extLst>
              <a:ext uri="{FF2B5EF4-FFF2-40B4-BE49-F238E27FC236}">
                <a16:creationId xmlns:a16="http://schemas.microsoft.com/office/drawing/2014/main" id="{7D0FB46C-D57C-CEB9-22A8-298934C255BB}"/>
              </a:ext>
            </a:extLst>
          </p:cNvPr>
          <p:cNvSpPr>
            <a:spLocks noGrp="1"/>
          </p:cNvSpPr>
          <p:nvPr>
            <p:ph type="title"/>
          </p:nvPr>
        </p:nvSpPr>
        <p:spPr>
          <a:xfrm>
            <a:off x="838200" y="575437"/>
            <a:ext cx="10515600" cy="1325563"/>
          </a:xfrm>
        </p:spPr>
        <p:txBody>
          <a:bodyPr/>
          <a:lstStyle/>
          <a:p>
            <a:r>
              <a:rPr lang="en-US" dirty="0">
                <a:solidFill>
                  <a:srgbClr val="22404D"/>
                </a:solidFill>
                <a:latin typeface="Arial Black" panose="020B0A04020102020204" pitchFamily="34" charset="0"/>
              </a:rPr>
              <a:t>WEEK 4 AGENDA</a:t>
            </a:r>
          </a:p>
        </p:txBody>
      </p:sp>
      <p:sp>
        <p:nvSpPr>
          <p:cNvPr id="4" name="Rectangle 3">
            <a:extLst>
              <a:ext uri="{FF2B5EF4-FFF2-40B4-BE49-F238E27FC236}">
                <a16:creationId xmlns:a16="http://schemas.microsoft.com/office/drawing/2014/main" id="{0AD2B4BB-B9F1-2609-4D09-81BB0CA202EB}"/>
              </a:ext>
            </a:extLst>
          </p:cNvPr>
          <p:cNvSpPr/>
          <p:nvPr/>
        </p:nvSpPr>
        <p:spPr>
          <a:xfrm>
            <a:off x="735519" y="283049"/>
            <a:ext cx="4406333" cy="584775"/>
          </a:xfrm>
          <a:prstGeom prst="rect">
            <a:avLst/>
          </a:prstGeom>
          <a:noFill/>
        </p:spPr>
        <p:txBody>
          <a:bodyPr wrap="square" lIns="91440" tIns="45720" rIns="91440" bIns="45720">
            <a:spAutoFit/>
          </a:bodyPr>
          <a:lstStyle/>
          <a:p>
            <a:pPr algn="ctr"/>
            <a:r>
              <a:rPr lang="en-US" sz="3200" b="1" dirty="0">
                <a:ln w="9525">
                  <a:solidFill>
                    <a:srgbClr val="22404D"/>
                  </a:solidFill>
                  <a:prstDash val="solid"/>
                </a:ln>
                <a:solidFill>
                  <a:srgbClr val="008B9C"/>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PHASE 2: UNITE</a:t>
            </a:r>
            <a:endParaRPr lang="en-US" sz="3200" b="1" cap="none" spc="0" dirty="0">
              <a:ln w="9525">
                <a:solidFill>
                  <a:srgbClr val="22404D"/>
                </a:solidFill>
                <a:prstDash val="solid"/>
              </a:ln>
              <a:solidFill>
                <a:srgbClr val="008B9C"/>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
        <p:nvSpPr>
          <p:cNvPr id="6" name="Right Triangle 5">
            <a:extLst>
              <a:ext uri="{FF2B5EF4-FFF2-40B4-BE49-F238E27FC236}">
                <a16:creationId xmlns:a16="http://schemas.microsoft.com/office/drawing/2014/main" id="{CB6A6F64-7D58-F8F2-E075-72F08669A30A}"/>
              </a:ext>
              <a:ext uri="{C183D7F6-B498-43B3-948B-1728B52AA6E4}">
                <adec:decorative xmlns:adec="http://schemas.microsoft.com/office/drawing/2017/decorative" val="1"/>
              </a:ext>
            </a:extLst>
          </p:cNvPr>
          <p:cNvSpPr/>
          <p:nvPr/>
        </p:nvSpPr>
        <p:spPr>
          <a:xfrm flipH="1">
            <a:off x="8065008" y="6190488"/>
            <a:ext cx="4126992" cy="667512"/>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3" action="ppaction://hlinksldjump"/>
            <a:extLst>
              <a:ext uri="{FF2B5EF4-FFF2-40B4-BE49-F238E27FC236}">
                <a16:creationId xmlns:a16="http://schemas.microsoft.com/office/drawing/2014/main" id="{0E018ACA-D817-81F1-8E81-69734C179E16}"/>
              </a:ext>
            </a:extLst>
          </p:cNvPr>
          <p:cNvSpPr/>
          <p:nvPr/>
        </p:nvSpPr>
        <p:spPr>
          <a:xfrm>
            <a:off x="1615440" y="2356706"/>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ATTENDANCE &amp; ICE BREAKER (25 MIN)</a:t>
            </a:r>
          </a:p>
        </p:txBody>
      </p:sp>
      <p:sp>
        <p:nvSpPr>
          <p:cNvPr id="8" name="Rectangle 7">
            <a:hlinkClick r:id="rId4" action="ppaction://hlinksldjump"/>
            <a:extLst>
              <a:ext uri="{FF2B5EF4-FFF2-40B4-BE49-F238E27FC236}">
                <a16:creationId xmlns:a16="http://schemas.microsoft.com/office/drawing/2014/main" id="{B8A3E44F-8DBF-7BF4-818B-878CE9A90EFB}"/>
              </a:ext>
            </a:extLst>
          </p:cNvPr>
          <p:cNvSpPr/>
          <p:nvPr/>
        </p:nvSpPr>
        <p:spPr>
          <a:xfrm>
            <a:off x="1615440" y="2936095"/>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SELECTION PROCESS (30 MIN)</a:t>
            </a:r>
          </a:p>
        </p:txBody>
      </p:sp>
      <p:sp>
        <p:nvSpPr>
          <p:cNvPr id="9" name="Rectangle 8">
            <a:hlinkClick r:id="rId4" action="ppaction://hlinksldjump"/>
            <a:extLst>
              <a:ext uri="{FF2B5EF4-FFF2-40B4-BE49-F238E27FC236}">
                <a16:creationId xmlns:a16="http://schemas.microsoft.com/office/drawing/2014/main" id="{1FA867FE-D42A-49EE-3822-D7C209518DED}"/>
              </a:ext>
            </a:extLst>
          </p:cNvPr>
          <p:cNvSpPr/>
          <p:nvPr/>
        </p:nvSpPr>
        <p:spPr>
          <a:xfrm>
            <a:off x="1615440" y="3515484"/>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EXECUTIVE TEAM &amp; ALL ROLES (60 MIN)</a:t>
            </a:r>
          </a:p>
        </p:txBody>
      </p:sp>
      <p:sp>
        <p:nvSpPr>
          <p:cNvPr id="10" name="Rectangle 9">
            <a:hlinkClick r:id="rId5" action="ppaction://hlinksldjump"/>
            <a:extLst>
              <a:ext uri="{FF2B5EF4-FFF2-40B4-BE49-F238E27FC236}">
                <a16:creationId xmlns:a16="http://schemas.microsoft.com/office/drawing/2014/main" id="{1B8A3088-6379-163B-E35B-6FCC5F38C9EA}"/>
              </a:ext>
            </a:extLst>
          </p:cNvPr>
          <p:cNvSpPr/>
          <p:nvPr/>
        </p:nvSpPr>
        <p:spPr>
          <a:xfrm>
            <a:off x="1615440" y="4094873"/>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EMPLOYEE HANDBOOK (15 MIN)</a:t>
            </a:r>
          </a:p>
        </p:txBody>
      </p:sp>
      <p:sp>
        <p:nvSpPr>
          <p:cNvPr id="13" name="Rectangle 12">
            <a:hlinkClick r:id="rId6" action="ppaction://hlinksldjump"/>
            <a:extLst>
              <a:ext uri="{FF2B5EF4-FFF2-40B4-BE49-F238E27FC236}">
                <a16:creationId xmlns:a16="http://schemas.microsoft.com/office/drawing/2014/main" id="{BEE07C9C-99A0-7E67-31DC-3126407446B7}"/>
              </a:ext>
            </a:extLst>
          </p:cNvPr>
          <p:cNvSpPr/>
          <p:nvPr/>
        </p:nvSpPr>
        <p:spPr>
          <a:xfrm>
            <a:off x="1615440" y="4674262"/>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ENTREPRENUERIAL RESILIENCY MODULES (10 MIN)</a:t>
            </a:r>
          </a:p>
        </p:txBody>
      </p:sp>
      <p:sp>
        <p:nvSpPr>
          <p:cNvPr id="14" name="Rectangle 13">
            <a:hlinkClick r:id="rId7" action="ppaction://hlinksldjump"/>
            <a:extLst>
              <a:ext uri="{FF2B5EF4-FFF2-40B4-BE49-F238E27FC236}">
                <a16:creationId xmlns:a16="http://schemas.microsoft.com/office/drawing/2014/main" id="{B378C1ED-3E26-0611-4D92-1E0CC9704E40}"/>
              </a:ext>
            </a:extLst>
          </p:cNvPr>
          <p:cNvSpPr/>
          <p:nvPr/>
        </p:nvSpPr>
        <p:spPr>
          <a:xfrm>
            <a:off x="1615440" y="5253656"/>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QUESTIONS &amp; WRAP UP (5 MIN)</a:t>
            </a:r>
          </a:p>
        </p:txBody>
      </p:sp>
    </p:spTree>
    <p:extLst>
      <p:ext uri="{BB962C8B-B14F-4D97-AF65-F5344CB8AC3E}">
        <p14:creationId xmlns:p14="http://schemas.microsoft.com/office/powerpoint/2010/main" val="1399858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6FC64-4252-2DF8-FC46-AB9F7F73F9BD}"/>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7498F442-C8B3-8AD2-D239-5DE35634073E}"/>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20678869-45C2-51BD-896C-7FDB07C3F487}"/>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66983" y="-2708148"/>
            <a:ext cx="6858000" cy="12274296"/>
          </a:xfrm>
          <a:prstGeom prst="rect">
            <a:avLst/>
          </a:prstGeom>
        </p:spPr>
      </p:pic>
      <p:sp>
        <p:nvSpPr>
          <p:cNvPr id="8" name="Right Triangle 7">
            <a:extLst>
              <a:ext uri="{FF2B5EF4-FFF2-40B4-BE49-F238E27FC236}">
                <a16:creationId xmlns:a16="http://schemas.microsoft.com/office/drawing/2014/main" id="{A3C197DA-081E-F4CF-7C26-AD74B5C7DD92}"/>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A066110-FE1F-5CCD-D8BE-12598016DF2B}"/>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WELCOME TO WEEK 4</a:t>
            </a:r>
          </a:p>
        </p:txBody>
      </p:sp>
      <p:sp>
        <p:nvSpPr>
          <p:cNvPr id="14" name="Right Triangle 13">
            <a:extLst>
              <a:ext uri="{FF2B5EF4-FFF2-40B4-BE49-F238E27FC236}">
                <a16:creationId xmlns:a16="http://schemas.microsoft.com/office/drawing/2014/main" id="{85D2FA03-F61B-351C-35B9-93BA3735C730}"/>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B2857-9C05-6AA3-A0E1-43B5D0493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4CE6A6-310F-F360-65F0-B5C044604270}"/>
              </a:ext>
            </a:extLst>
          </p:cNvPr>
          <p:cNvSpPr>
            <a:spLocks noGrp="1"/>
          </p:cNvSpPr>
          <p:nvPr>
            <p:ph type="title"/>
          </p:nvPr>
        </p:nvSpPr>
        <p:spPr/>
        <p:txBody>
          <a:bodyPr/>
          <a:lstStyle/>
          <a:p>
            <a:r>
              <a:rPr lang="en-US" dirty="0">
                <a:solidFill>
                  <a:srgbClr val="E3E24F"/>
                </a:solidFill>
              </a:rPr>
              <a:t>Ice Breaker</a:t>
            </a:r>
          </a:p>
        </p:txBody>
      </p:sp>
      <p:sp>
        <p:nvSpPr>
          <p:cNvPr id="6" name="Text Placeholder 2">
            <a:extLst>
              <a:ext uri="{FF2B5EF4-FFF2-40B4-BE49-F238E27FC236}">
                <a16:creationId xmlns:a16="http://schemas.microsoft.com/office/drawing/2014/main" id="{D1B688D9-544B-F79B-19A1-84E9F0AC0E40}"/>
              </a:ext>
            </a:extLst>
          </p:cNvPr>
          <p:cNvSpPr>
            <a:spLocks noGrp="1"/>
          </p:cNvSpPr>
          <p:nvPr>
            <p:ph type="body" sz="quarter" idx="12"/>
          </p:nvPr>
        </p:nvSpPr>
        <p:spPr>
          <a:xfrm>
            <a:off x="651750" y="3711052"/>
            <a:ext cx="4212858" cy="981021"/>
          </a:xfrm>
        </p:spPr>
        <p:txBody>
          <a:bodyPr/>
          <a:lstStyle/>
          <a:p>
            <a:pPr marL="0" indent="0">
              <a:buNone/>
            </a:pPr>
            <a:r>
              <a:rPr lang="en-US" sz="3200" b="1" dirty="0"/>
              <a:t>LEADERSHIP </a:t>
            </a:r>
          </a:p>
          <a:p>
            <a:pPr marL="0" indent="0">
              <a:buNone/>
            </a:pPr>
            <a:r>
              <a:rPr lang="en-US" sz="3200" b="1" dirty="0"/>
              <a:t>ICE BREAKER</a:t>
            </a:r>
            <a:endParaRPr lang="en-US" sz="2800" b="1" dirty="0"/>
          </a:p>
        </p:txBody>
      </p:sp>
      <p:pic>
        <p:nvPicPr>
          <p:cNvPr id="5" name="Picture 4">
            <a:extLst>
              <a:ext uri="{FF2B5EF4-FFF2-40B4-BE49-F238E27FC236}">
                <a16:creationId xmlns:a16="http://schemas.microsoft.com/office/drawing/2014/main" id="{E744CCF4-7CDC-8CDA-C8B2-5A9684BE00F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0639" y="1905910"/>
            <a:ext cx="7071361" cy="4952090"/>
          </a:xfrm>
          <a:prstGeom prst="rect">
            <a:avLst/>
          </a:prstGeom>
        </p:spPr>
      </p:pic>
    </p:spTree>
    <p:extLst>
      <p:ext uri="{BB962C8B-B14F-4D97-AF65-F5344CB8AC3E}">
        <p14:creationId xmlns:p14="http://schemas.microsoft.com/office/powerpoint/2010/main" val="1429192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B054A-8316-4284-0DCE-8A5552E34462}"/>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111D8C33-1E2B-7972-0ECE-849AE8B533A1}"/>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3A83097C-D7DF-B1E0-B3EC-37D403DF3292}"/>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66983" y="-2708148"/>
            <a:ext cx="6858000" cy="12274296"/>
          </a:xfrm>
          <a:prstGeom prst="rect">
            <a:avLst/>
          </a:prstGeom>
        </p:spPr>
      </p:pic>
      <p:sp>
        <p:nvSpPr>
          <p:cNvPr id="8" name="Right Triangle 7">
            <a:extLst>
              <a:ext uri="{FF2B5EF4-FFF2-40B4-BE49-F238E27FC236}">
                <a16:creationId xmlns:a16="http://schemas.microsoft.com/office/drawing/2014/main" id="{B8055535-5DA6-0D4E-BE25-564D29679A90}"/>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09C6A61-FDF8-9400-6CA0-0ADB5A63ACC1}"/>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EXECUTIVE TEAM &amp; ALL ROLES</a:t>
            </a:r>
          </a:p>
        </p:txBody>
      </p:sp>
      <p:sp>
        <p:nvSpPr>
          <p:cNvPr id="14" name="Right Triangle 13">
            <a:extLst>
              <a:ext uri="{FF2B5EF4-FFF2-40B4-BE49-F238E27FC236}">
                <a16:creationId xmlns:a16="http://schemas.microsoft.com/office/drawing/2014/main" id="{562821DC-BA60-8848-EB62-FE62A295D872}"/>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713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9E01-2C6E-8C4C-31F6-61E27E3B3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7964C-C243-C4EB-008D-B30537339F4A}"/>
              </a:ext>
            </a:extLst>
          </p:cNvPr>
          <p:cNvSpPr>
            <a:spLocks noGrp="1"/>
          </p:cNvSpPr>
          <p:nvPr>
            <p:ph type="title"/>
          </p:nvPr>
        </p:nvSpPr>
        <p:spPr/>
        <p:txBody>
          <a:bodyPr/>
          <a:lstStyle/>
          <a:p>
            <a:r>
              <a:rPr lang="en-US" dirty="0"/>
              <a:t>Executive Team &amp; All Roles</a:t>
            </a:r>
            <a:endParaRPr lang="en-US" dirty="0">
              <a:solidFill>
                <a:srgbClr val="E3E24F"/>
              </a:solidFill>
            </a:endParaRPr>
          </a:p>
        </p:txBody>
      </p:sp>
      <p:sp>
        <p:nvSpPr>
          <p:cNvPr id="8" name="Right Triangle 7">
            <a:extLst>
              <a:ext uri="{FF2B5EF4-FFF2-40B4-BE49-F238E27FC236}">
                <a16:creationId xmlns:a16="http://schemas.microsoft.com/office/drawing/2014/main" id="{F9A385ED-FBBE-3236-46AE-FAD483FF6375}"/>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64C18E9-0413-91A7-5309-C76B2CD37A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75612" y="2004851"/>
            <a:ext cx="9423134" cy="4686737"/>
          </a:xfrm>
          <a:prstGeom prst="rect">
            <a:avLst/>
          </a:prstGeom>
        </p:spPr>
      </p:pic>
    </p:spTree>
    <p:extLst>
      <p:ext uri="{BB962C8B-B14F-4D97-AF65-F5344CB8AC3E}">
        <p14:creationId xmlns:p14="http://schemas.microsoft.com/office/powerpoint/2010/main" val="4044854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63BE-6F3F-C627-3335-9942498AA489}"/>
              </a:ext>
            </a:extLst>
          </p:cNvPr>
          <p:cNvSpPr>
            <a:spLocks noGrp="1"/>
          </p:cNvSpPr>
          <p:nvPr>
            <p:ph type="title"/>
          </p:nvPr>
        </p:nvSpPr>
        <p:spPr/>
        <p:txBody>
          <a:bodyPr/>
          <a:lstStyle/>
          <a:p>
            <a:r>
              <a:rPr lang="en-US" dirty="0"/>
              <a:t>Organizational Structure </a:t>
            </a:r>
          </a:p>
        </p:txBody>
      </p:sp>
      <p:sp>
        <p:nvSpPr>
          <p:cNvPr id="3" name="Text Placeholder 2">
            <a:extLst>
              <a:ext uri="{FF2B5EF4-FFF2-40B4-BE49-F238E27FC236}">
                <a16:creationId xmlns:a16="http://schemas.microsoft.com/office/drawing/2014/main" id="{3E0826E4-5DFB-A89F-6EF2-1BC5E7B201A2}"/>
              </a:ext>
            </a:extLst>
          </p:cNvPr>
          <p:cNvSpPr>
            <a:spLocks noGrp="1"/>
          </p:cNvSpPr>
          <p:nvPr>
            <p:ph type="body" sz="quarter" idx="12"/>
          </p:nvPr>
        </p:nvSpPr>
        <p:spPr>
          <a:xfrm>
            <a:off x="651750" y="2255454"/>
            <a:ext cx="3804747" cy="4033586"/>
          </a:xfrm>
        </p:spPr>
        <p:txBody>
          <a:bodyPr/>
          <a:lstStyle/>
          <a:p>
            <a:pPr marL="0" indent="0">
              <a:buNone/>
            </a:pPr>
            <a:r>
              <a:rPr lang="en-US" dirty="0"/>
              <a:t>Complete the </a:t>
            </a:r>
            <a:r>
              <a:rPr lang="en-US" b="1" dirty="0"/>
              <a:t>Organizational Structure template</a:t>
            </a:r>
            <a:r>
              <a:rPr lang="en-US" dirty="0"/>
              <a:t>. </a:t>
            </a:r>
          </a:p>
          <a:p>
            <a:pPr marL="0" indent="0">
              <a:buNone/>
            </a:pPr>
            <a:endParaRPr lang="en-US" dirty="0"/>
          </a:p>
          <a:p>
            <a:pPr marL="0" indent="0">
              <a:buNone/>
            </a:pPr>
            <a:r>
              <a:rPr lang="en-US" dirty="0"/>
              <a:t>Map out all roles and names.</a:t>
            </a:r>
          </a:p>
        </p:txBody>
      </p:sp>
      <p:sp>
        <p:nvSpPr>
          <p:cNvPr id="6" name="Right Triangle 5">
            <a:extLst>
              <a:ext uri="{FF2B5EF4-FFF2-40B4-BE49-F238E27FC236}">
                <a16:creationId xmlns:a16="http://schemas.microsoft.com/office/drawing/2014/main" id="{D16FDCAC-5D74-B09A-57C2-5D36B3990961}"/>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rg Structure PDF">
            <a:extLst>
              <a:ext uri="{FF2B5EF4-FFF2-40B4-BE49-F238E27FC236}">
                <a16:creationId xmlns:a16="http://schemas.microsoft.com/office/drawing/2014/main" id="{38779FF6-DD64-E38B-114B-DBC5652E2D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0554" y="2255454"/>
            <a:ext cx="7400922" cy="4345806"/>
          </a:xfrm>
          <a:prstGeom prst="rect">
            <a:avLst/>
          </a:prstGeom>
        </p:spPr>
      </p:pic>
    </p:spTree>
    <p:extLst>
      <p:ext uri="{BB962C8B-B14F-4D97-AF65-F5344CB8AC3E}">
        <p14:creationId xmlns:p14="http://schemas.microsoft.com/office/powerpoint/2010/main" val="3394257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80BF8-C084-666F-F405-699E0D0E1344}"/>
            </a:ext>
          </a:extLst>
        </p:cNvPr>
        <p:cNvGrpSpPr/>
        <p:nvPr/>
      </p:nvGrpSpPr>
      <p:grpSpPr>
        <a:xfrm>
          <a:off x="0" y="0"/>
          <a:ext cx="0" cy="0"/>
          <a:chOff x="0" y="0"/>
          <a:chExt cx="0" cy="0"/>
        </a:xfrm>
      </p:grpSpPr>
      <p:pic>
        <p:nvPicPr>
          <p:cNvPr id="2" name="Picture 1" descr="A group of people putting their hands together">
            <a:extLst>
              <a:ext uri="{FF2B5EF4-FFF2-40B4-BE49-F238E27FC236}">
                <a16:creationId xmlns:a16="http://schemas.microsoft.com/office/drawing/2014/main" id="{CBA8C762-16AE-E3D8-CF71-DDE033EAFF6C}"/>
              </a:ext>
            </a:extLst>
          </p:cNvPr>
          <p:cNvPicPr>
            <a:picLocks noChangeAspect="1"/>
          </p:cNvPicPr>
          <p:nvPr/>
        </p:nvPicPr>
        <p:blipFill>
          <a:blip r:embed="rId2" cstate="screen">
            <a:extLst>
              <a:ext uri="{28A0092B-C50C-407E-A947-70E740481C1C}">
                <a14:useLocalDpi xmlns:a14="http://schemas.microsoft.com/office/drawing/2010/main"/>
              </a:ext>
            </a:extLst>
          </a:blip>
          <a:srcRect l="1334" t="16770" r="667" b="-33"/>
          <a:stretch>
            <a:fillRect/>
          </a:stretch>
        </p:blipFill>
        <p:spPr>
          <a:xfrm>
            <a:off x="-17" y="-4"/>
            <a:ext cx="12192000" cy="6858004"/>
          </a:xfrm>
          <a:prstGeom prst="rect">
            <a:avLst/>
          </a:prstGeom>
        </p:spPr>
      </p:pic>
      <p:pic>
        <p:nvPicPr>
          <p:cNvPr id="11" name="Picture 10">
            <a:extLst>
              <a:ext uri="{FF2B5EF4-FFF2-40B4-BE49-F238E27FC236}">
                <a16:creationId xmlns:a16="http://schemas.microsoft.com/office/drawing/2014/main" id="{B643CDFA-14DE-F060-DEA8-9EBFC23A32A2}"/>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66983" y="-2708152"/>
            <a:ext cx="6858000" cy="12274296"/>
          </a:xfrm>
          <a:prstGeom prst="rect">
            <a:avLst/>
          </a:prstGeom>
        </p:spPr>
      </p:pic>
      <p:sp>
        <p:nvSpPr>
          <p:cNvPr id="8" name="Right Triangle 7">
            <a:extLst>
              <a:ext uri="{FF2B5EF4-FFF2-40B4-BE49-F238E27FC236}">
                <a16:creationId xmlns:a16="http://schemas.microsoft.com/office/drawing/2014/main" id="{8BB1EB3D-31CC-6CFE-0A30-46C829C62F11}"/>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6767E1D-A13D-5264-E9B6-E7AC88250F23}"/>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EMPLOYEE HANDBOOK</a:t>
            </a:r>
          </a:p>
        </p:txBody>
      </p:sp>
      <p:sp>
        <p:nvSpPr>
          <p:cNvPr id="14" name="Right Triangle 13">
            <a:extLst>
              <a:ext uri="{FF2B5EF4-FFF2-40B4-BE49-F238E27FC236}">
                <a16:creationId xmlns:a16="http://schemas.microsoft.com/office/drawing/2014/main" id="{D1060777-24D2-8D52-5F95-4DACDD588E87}"/>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07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B95D-E8B7-D6F1-141A-3BC585FF4FD3}"/>
              </a:ext>
            </a:extLst>
          </p:cNvPr>
          <p:cNvSpPr>
            <a:spLocks noGrp="1"/>
          </p:cNvSpPr>
          <p:nvPr>
            <p:ph type="title"/>
          </p:nvPr>
        </p:nvSpPr>
        <p:spPr/>
        <p:txBody>
          <a:bodyPr/>
          <a:lstStyle/>
          <a:p>
            <a:r>
              <a:rPr lang="en-US" dirty="0"/>
              <a:t>Employee Handbook</a:t>
            </a:r>
            <a:endParaRPr lang="en-US" dirty="0">
              <a:solidFill>
                <a:srgbClr val="E3E24F"/>
              </a:solidFill>
            </a:endParaRPr>
          </a:p>
        </p:txBody>
      </p:sp>
      <p:sp>
        <p:nvSpPr>
          <p:cNvPr id="6" name="Right Triangle 5">
            <a:extLst>
              <a:ext uri="{FF2B5EF4-FFF2-40B4-BE49-F238E27FC236}">
                <a16:creationId xmlns:a16="http://schemas.microsoft.com/office/drawing/2014/main" id="{FE7ABEEB-31D6-FFB4-3719-1117C8E46482}"/>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8FDF13FB-0F64-E8BB-8B05-01BDAF8C2309}"/>
              </a:ext>
            </a:extLst>
          </p:cNvPr>
          <p:cNvSpPr>
            <a:spLocks noGrp="1"/>
          </p:cNvSpPr>
          <p:nvPr>
            <p:ph type="body" sz="quarter" idx="12"/>
          </p:nvPr>
        </p:nvSpPr>
        <p:spPr>
          <a:xfrm>
            <a:off x="651750" y="2650836"/>
            <a:ext cx="7208395" cy="3638204"/>
          </a:xfrm>
        </p:spPr>
        <p:txBody>
          <a:bodyPr/>
          <a:lstStyle/>
          <a:p>
            <a:pPr marL="0" indent="0">
              <a:buNone/>
            </a:pPr>
            <a:r>
              <a:rPr lang="en-US" dirty="0"/>
              <a:t>An </a:t>
            </a:r>
            <a:r>
              <a:rPr lang="en-US" b="1" dirty="0"/>
              <a:t>employee handbook </a:t>
            </a:r>
            <a:r>
              <a:rPr lang="en-US" dirty="0"/>
              <a:t>is a document that includes information that employees may need to refer to frequently to meet the terms and conditions of their employment. </a:t>
            </a:r>
          </a:p>
          <a:p>
            <a:pPr marL="0" indent="0">
              <a:buNone/>
            </a:pPr>
            <a:endParaRPr lang="en-US" dirty="0"/>
          </a:p>
          <a:p>
            <a:pPr marL="0" indent="0">
              <a:buNone/>
            </a:pPr>
            <a:r>
              <a:rPr lang="en-US" dirty="0"/>
              <a:t>Having established policies will help eliminate confusion about what is </a:t>
            </a:r>
            <a:r>
              <a:rPr lang="en-US" b="1" dirty="0"/>
              <a:t>expected</a:t>
            </a:r>
            <a:r>
              <a:rPr lang="en-US" dirty="0"/>
              <a:t> from everyone.</a:t>
            </a:r>
          </a:p>
        </p:txBody>
      </p:sp>
      <p:pic>
        <p:nvPicPr>
          <p:cNvPr id="7" name="Picture 6">
            <a:extLst>
              <a:ext uri="{FF2B5EF4-FFF2-40B4-BE49-F238E27FC236}">
                <a16:creationId xmlns:a16="http://schemas.microsoft.com/office/drawing/2014/main" id="{86FB9559-DCF4-8694-09E1-6115F959EBE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6206" y="1561428"/>
            <a:ext cx="4915302" cy="4910937"/>
          </a:xfrm>
          <a:prstGeom prst="rect">
            <a:avLst/>
          </a:prstGeom>
        </p:spPr>
      </p:pic>
    </p:spTree>
    <p:extLst>
      <p:ext uri="{BB962C8B-B14F-4D97-AF65-F5344CB8AC3E}">
        <p14:creationId xmlns:p14="http://schemas.microsoft.com/office/powerpoint/2010/main" val="2445279473"/>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pptx" id="{6AD8B857-336D-4E8D-BC7C-FEEDDD3FE1AF}" vid="{4C29F5DE-EE7B-481A-9E7E-B6E095D12B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4DF2A12880C0458825D038ABBB7F58" ma:contentTypeVersion="17" ma:contentTypeDescription="Create a new document." ma:contentTypeScope="" ma:versionID="b6960394eb55287e75adf76cdde8617f">
  <xsd:schema xmlns:xsd="http://www.w3.org/2001/XMLSchema" xmlns:xs="http://www.w3.org/2001/XMLSchema" xmlns:p="http://schemas.microsoft.com/office/2006/metadata/properties" xmlns:ns2="a0fd2e1f-501a-43c8-a1a2-4d38c648fafd" xmlns:ns3="eed5da6c-c118-4ccb-8b02-7ee5bd42a665" targetNamespace="http://schemas.microsoft.com/office/2006/metadata/properties" ma:root="true" ma:fieldsID="27559b170bb321dbe035b86d613197e2" ns2:_="" ns3:_="">
    <xsd:import namespace="a0fd2e1f-501a-43c8-a1a2-4d38c648fafd"/>
    <xsd:import namespace="eed5da6c-c118-4ccb-8b02-7ee5bd42a66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fd2e1f-501a-43c8-a1a2-4d38c648fa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ffa1762-d6be-446e-8996-7804568a715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d5da6c-c118-4ccb-8b02-7ee5bd42a66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84f2fe0-25e1-4677-a279-1b00b7d6bc0c}" ma:internalName="TaxCatchAll" ma:showField="CatchAllData" ma:web="eed5da6c-c118-4ccb-8b02-7ee5bd42a6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ed5da6c-c118-4ccb-8b02-7ee5bd42a665" xsi:nil="true"/>
    <lcf76f155ced4ddcb4097134ff3c332f xmlns="a0fd2e1f-501a-43c8-a1a2-4d38c648faf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19CF9E2-47C1-4059-8E34-883F5BF78086}">
  <ds:schemaRefs>
    <ds:schemaRef ds:uri="a0fd2e1f-501a-43c8-a1a2-4d38c648fafd"/>
    <ds:schemaRef ds:uri="eed5da6c-c118-4ccb-8b02-7ee5bd42a6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AF7BE82-920F-4A23-A3D1-88EDD728484D}">
  <ds:schemaRefs>
    <ds:schemaRef ds:uri="http://schemas.microsoft.com/sharepoint/v3/contenttype/forms"/>
  </ds:schemaRefs>
</ds:datastoreItem>
</file>

<file path=customXml/itemProps3.xml><?xml version="1.0" encoding="utf-8"?>
<ds:datastoreItem xmlns:ds="http://schemas.openxmlformats.org/officeDocument/2006/customXml" ds:itemID="{B962E5D5-688E-4326-B1B3-1C6CC24B9D39}">
  <ds:schemaRefs>
    <ds:schemaRef ds:uri="a0fd2e1f-501a-43c8-a1a2-4d38c648fafd"/>
    <ds:schemaRef ds:uri="eed5da6c-c118-4ccb-8b02-7ee5bd42a66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4ba4df33-9f13-44f8-b762-4e8763c3b7e1}" enabled="0" method="" siteId="{4ba4df33-9f13-44f8-b762-4e8763c3b7e1}" removed="1"/>
</clbl:labelList>
</file>

<file path=docProps/app.xml><?xml version="1.0" encoding="utf-8"?>
<Properties xmlns="http://schemas.openxmlformats.org/officeDocument/2006/extended-properties" xmlns:vt="http://schemas.openxmlformats.org/officeDocument/2006/docPropsVTypes">
  <Template>Lesson 1</Template>
  <TotalTime>2657</TotalTime>
  <Words>1280</Words>
  <Application>Microsoft Office PowerPoint</Application>
  <PresentationFormat>Widescreen</PresentationFormat>
  <Paragraphs>143</Paragraphs>
  <Slides>15</Slides>
  <Notes>8</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JA COMPANY PROGRAM</vt:lpstr>
      <vt:lpstr>WEEK 4 AGENDA</vt:lpstr>
      <vt:lpstr>WELCOME TO WEEK 4</vt:lpstr>
      <vt:lpstr>Ice Breaker</vt:lpstr>
      <vt:lpstr>EXECUTIVE TEAM &amp; ALL ROLES</vt:lpstr>
      <vt:lpstr>Executive Team &amp; All Roles</vt:lpstr>
      <vt:lpstr>Organizational Structure </vt:lpstr>
      <vt:lpstr>EMPLOYEE HANDBOOK</vt:lpstr>
      <vt:lpstr>Employee Handbook</vt:lpstr>
      <vt:lpstr>Employee Handbook Template</vt:lpstr>
      <vt:lpstr>Company Code of Ethics</vt:lpstr>
      <vt:lpstr>ENTREPRENEURIAL RESILIENCY MODULES</vt:lpstr>
      <vt:lpstr>Company Program Resiliency Modules</vt:lpstr>
      <vt:lpstr>QUESTIONS &amp; WRAP UP</vt:lpstr>
      <vt:lpstr>Questions &amp;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Pretzlaff</dc:creator>
  <cp:lastModifiedBy>Emily Pretzlaff</cp:lastModifiedBy>
  <cp:revision>5</cp:revision>
  <dcterms:created xsi:type="dcterms:W3CDTF">2025-07-08T15:05:21Z</dcterms:created>
  <dcterms:modified xsi:type="dcterms:W3CDTF">2026-01-19T02:16:37Z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0x010100EB4DF2A12880C0458825D038ABBB7F58</vt:lpwstr>
  </property>
  <property fmtid="{D5CDD505-2E9C-101B-9397-08002B2CF9AE}" pid="3" name="MediaServiceImageTags">
    <vt:lpwstr/>
  </property>
</Properties>
</file>